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2" r:id="rId8"/>
    <p:sldId id="263" r:id="rId9"/>
    <p:sldId id="264" r:id="rId10"/>
    <p:sldId id="265" r:id="rId11"/>
    <p:sldId id="271"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3" r:id="rId26"/>
    <p:sldId id="284" r:id="rId27"/>
    <p:sldId id="285" r:id="rId28"/>
    <p:sldId id="286" r:id="rId29"/>
    <p:sldId id="289" r:id="rId30"/>
    <p:sldId id="287" r:id="rId31"/>
    <p:sldId id="288"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0844-00C1-5D2D-3153-D0028F7CA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ED2C73-8764-F642-EF66-673B819C6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C81338-0F9D-983C-272B-BD567A8FCCB4}"/>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5" name="Footer Placeholder 4">
            <a:extLst>
              <a:ext uri="{FF2B5EF4-FFF2-40B4-BE49-F238E27FC236}">
                <a16:creationId xmlns:a16="http://schemas.microsoft.com/office/drawing/2014/main" id="{B3DE75C7-45D1-1E93-83A4-3E784C44AB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BD11BB-4B10-2AB7-47C8-A691E21B2B45}"/>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107061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18C0-C9F1-A95F-D44B-9811826897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0E5158-97B9-A55B-C3C9-FDD61D097B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45B91A-5CC8-352C-35BB-25F8A7D2BD16}"/>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5" name="Footer Placeholder 4">
            <a:extLst>
              <a:ext uri="{FF2B5EF4-FFF2-40B4-BE49-F238E27FC236}">
                <a16:creationId xmlns:a16="http://schemas.microsoft.com/office/drawing/2014/main" id="{DCCAE5B6-431B-39F4-F96A-55711748BC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414A94-54B9-195E-81AF-1F4425D7077B}"/>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2090241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72E4C-9FE2-268E-BD5A-2883544A0D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0B6ED2-2EF6-8C29-CC01-D232F85556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AA197E-BBE6-1214-4392-556533DBA972}"/>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5" name="Footer Placeholder 4">
            <a:extLst>
              <a:ext uri="{FF2B5EF4-FFF2-40B4-BE49-F238E27FC236}">
                <a16:creationId xmlns:a16="http://schemas.microsoft.com/office/drawing/2014/main" id="{D94794CC-DCA6-CC89-02F7-68195A12C6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64866E-B5F2-B414-ECB8-7301D54BD450}"/>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248573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5F53-2398-BCD0-F156-69C7DF043D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2C3D65-9C1D-7643-0453-FC9149F02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CE50CA-516F-E8B7-D127-1609E8ADB760}"/>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5" name="Footer Placeholder 4">
            <a:extLst>
              <a:ext uri="{FF2B5EF4-FFF2-40B4-BE49-F238E27FC236}">
                <a16:creationId xmlns:a16="http://schemas.microsoft.com/office/drawing/2014/main" id="{CA72AD79-3B80-D22A-BB50-2BD102A7CE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08A4A0-8E84-32DE-BA3E-CB75826B7694}"/>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78635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EB95-098C-0437-B162-72C5FC45DE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CCC014-6C85-4C73-50C7-04773E0329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BC0498-7FFF-D9F3-4C85-ABD9FF975F1E}"/>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5" name="Footer Placeholder 4">
            <a:extLst>
              <a:ext uri="{FF2B5EF4-FFF2-40B4-BE49-F238E27FC236}">
                <a16:creationId xmlns:a16="http://schemas.microsoft.com/office/drawing/2014/main" id="{089FB5E7-757B-3728-FA89-D474DCBC5F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54D7B0-A1A3-D8EE-4711-AA7B997846EB}"/>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372657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5701F-947A-5391-A543-AE5EE33E23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E4E812-B5B9-EFBA-3478-0BFD1F31E0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88D100-BD3C-F595-6B93-5A8F3DE828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814746-C18C-312B-AFB4-C9CACA63981A}"/>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6" name="Footer Placeholder 5">
            <a:extLst>
              <a:ext uri="{FF2B5EF4-FFF2-40B4-BE49-F238E27FC236}">
                <a16:creationId xmlns:a16="http://schemas.microsoft.com/office/drawing/2014/main" id="{611003FE-2AA9-46C2-1B19-54490AFD3A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EE871A-818D-002A-2BB7-E01DAACB4C6D}"/>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101782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6267-0174-4837-87C3-FCDD1D767E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F75A14-943E-2940-AAEA-476EC67A0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80C4F-8D77-AFAA-F5E9-5C0579CEB6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CB69DD-7B4E-BA88-E553-F47A9F4FB5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3513F-06D5-EBA8-354E-A5B4E0196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C48D1A-833E-9222-4B57-D96073C0AA07}"/>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8" name="Footer Placeholder 7">
            <a:extLst>
              <a:ext uri="{FF2B5EF4-FFF2-40B4-BE49-F238E27FC236}">
                <a16:creationId xmlns:a16="http://schemas.microsoft.com/office/drawing/2014/main" id="{570C97B6-FCDB-83E0-5672-CCCDB21131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81325A6-0C11-6708-3BE1-3D8CFF50D3DE}"/>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3331842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4E28-35E4-FEA9-FF97-A90B88CED0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1CE16C-D5E4-8112-8DB6-240733A42814}"/>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4" name="Footer Placeholder 3">
            <a:extLst>
              <a:ext uri="{FF2B5EF4-FFF2-40B4-BE49-F238E27FC236}">
                <a16:creationId xmlns:a16="http://schemas.microsoft.com/office/drawing/2014/main" id="{DF6C0BA3-5760-24BE-7EBA-5A5D7A7AA2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A62F8C-E591-A14B-3679-20095704157A}"/>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2042420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54C2D9-EB37-50A7-ABAB-7BC7BBC9CDFB}"/>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3" name="Footer Placeholder 2">
            <a:extLst>
              <a:ext uri="{FF2B5EF4-FFF2-40B4-BE49-F238E27FC236}">
                <a16:creationId xmlns:a16="http://schemas.microsoft.com/office/drawing/2014/main" id="{FF5FE9C8-B52D-B74F-95D8-2760546323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A0E473-40ED-E833-5507-E5F66D4BB7A9}"/>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1732061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7358-3A9B-9D66-690A-9BC75387C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9131E8-BD15-69E7-462D-98FE773CE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B04EB9-1695-6FA6-C486-5AFF801F7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AA4B4-7FA1-B868-6BF4-ACF2F8ECA106}"/>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6" name="Footer Placeholder 5">
            <a:extLst>
              <a:ext uri="{FF2B5EF4-FFF2-40B4-BE49-F238E27FC236}">
                <a16:creationId xmlns:a16="http://schemas.microsoft.com/office/drawing/2014/main" id="{4A1135A7-B599-D48F-8114-00BBC59046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1F4CC-10CF-3D0B-3084-484694D80306}"/>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164830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4937-7251-6A74-D2F7-0538EE48D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529D30-B58D-27BC-208A-AFD907962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DD5433-22AC-DC80-E404-C62A1C22C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5199D-D96C-24E4-6B36-B6F8CF1D211B}"/>
              </a:ext>
            </a:extLst>
          </p:cNvPr>
          <p:cNvSpPr>
            <a:spLocks noGrp="1"/>
          </p:cNvSpPr>
          <p:nvPr>
            <p:ph type="dt" sz="half" idx="10"/>
          </p:nvPr>
        </p:nvSpPr>
        <p:spPr/>
        <p:txBody>
          <a:bodyPr/>
          <a:lstStyle/>
          <a:p>
            <a:fld id="{E2E26899-DD9C-47C4-9037-E51469B9BF58}" type="datetimeFigureOut">
              <a:rPr lang="en-IN" smtClean="0"/>
              <a:t>02-06-2022</a:t>
            </a:fld>
            <a:endParaRPr lang="en-IN"/>
          </a:p>
        </p:txBody>
      </p:sp>
      <p:sp>
        <p:nvSpPr>
          <p:cNvPr id="6" name="Footer Placeholder 5">
            <a:extLst>
              <a:ext uri="{FF2B5EF4-FFF2-40B4-BE49-F238E27FC236}">
                <a16:creationId xmlns:a16="http://schemas.microsoft.com/office/drawing/2014/main" id="{60866723-9033-EF20-0DE1-FD22277144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465F8E-09F3-4266-131F-6BD62D185F97}"/>
              </a:ext>
            </a:extLst>
          </p:cNvPr>
          <p:cNvSpPr>
            <a:spLocks noGrp="1"/>
          </p:cNvSpPr>
          <p:nvPr>
            <p:ph type="sldNum" sz="quarter" idx="12"/>
          </p:nvPr>
        </p:nvSpPr>
        <p:spPr/>
        <p:txBody>
          <a:bodyPr/>
          <a:lstStyle/>
          <a:p>
            <a:fld id="{2FF3BFA3-DA3C-43A4-B728-362C0B9EC1FE}" type="slidenum">
              <a:rPr lang="en-IN" smtClean="0"/>
              <a:t>‹#›</a:t>
            </a:fld>
            <a:endParaRPr lang="en-IN"/>
          </a:p>
        </p:txBody>
      </p:sp>
    </p:spTree>
    <p:extLst>
      <p:ext uri="{BB962C8B-B14F-4D97-AF65-F5344CB8AC3E}">
        <p14:creationId xmlns:p14="http://schemas.microsoft.com/office/powerpoint/2010/main" val="85580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F3E1EE-ED21-05D4-13F2-7687D6469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4DC5F4-9CAF-7FFE-7759-B411D720B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069830-9C27-B58C-8950-DC6CFEFF9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26899-DD9C-47C4-9037-E51469B9BF58}" type="datetimeFigureOut">
              <a:rPr lang="en-IN" smtClean="0"/>
              <a:t>02-06-2022</a:t>
            </a:fld>
            <a:endParaRPr lang="en-IN"/>
          </a:p>
        </p:txBody>
      </p:sp>
      <p:sp>
        <p:nvSpPr>
          <p:cNvPr id="5" name="Footer Placeholder 4">
            <a:extLst>
              <a:ext uri="{FF2B5EF4-FFF2-40B4-BE49-F238E27FC236}">
                <a16:creationId xmlns:a16="http://schemas.microsoft.com/office/drawing/2014/main" id="{4B9F44A7-879A-1D17-3432-D9AE88DF89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8A74A72-1C28-95E9-C40B-C92C7E7F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3BFA3-DA3C-43A4-B728-362C0B9EC1FE}" type="slidenum">
              <a:rPr lang="en-IN" smtClean="0"/>
              <a:t>‹#›</a:t>
            </a:fld>
            <a:endParaRPr lang="en-IN"/>
          </a:p>
        </p:txBody>
      </p:sp>
    </p:spTree>
    <p:extLst>
      <p:ext uri="{BB962C8B-B14F-4D97-AF65-F5344CB8AC3E}">
        <p14:creationId xmlns:p14="http://schemas.microsoft.com/office/powerpoint/2010/main" val="714234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FF9E-D5A5-D956-6695-766D77CD1E3A}"/>
              </a:ext>
            </a:extLst>
          </p:cNvPr>
          <p:cNvSpPr>
            <a:spLocks noGrp="1"/>
          </p:cNvSpPr>
          <p:nvPr>
            <p:ph type="ctrTitle"/>
          </p:nvPr>
        </p:nvSpPr>
        <p:spPr>
          <a:xfrm>
            <a:off x="0" y="579735"/>
            <a:ext cx="11858625" cy="2387600"/>
          </a:xfrm>
        </p:spPr>
        <p:txBody>
          <a:bodyPr>
            <a:normAutofit fontScale="90000"/>
          </a:bodyPr>
          <a:lstStyle/>
          <a:p>
            <a:br>
              <a:rPr lang="en-IN" dirty="0"/>
            </a:br>
            <a:br>
              <a:rPr lang="en-IN" dirty="0"/>
            </a:br>
            <a:endParaRPr lang="en-IN" dirty="0"/>
          </a:p>
        </p:txBody>
      </p:sp>
      <p:sp>
        <p:nvSpPr>
          <p:cNvPr id="3" name="Subtitle 2">
            <a:extLst>
              <a:ext uri="{FF2B5EF4-FFF2-40B4-BE49-F238E27FC236}">
                <a16:creationId xmlns:a16="http://schemas.microsoft.com/office/drawing/2014/main" id="{746F52CF-8EC6-9BFC-36D8-E51BCD5E4C48}"/>
              </a:ext>
            </a:extLst>
          </p:cNvPr>
          <p:cNvSpPr>
            <a:spLocks noGrp="1"/>
          </p:cNvSpPr>
          <p:nvPr>
            <p:ph type="subTitle" idx="1"/>
          </p:nvPr>
        </p:nvSpPr>
        <p:spPr>
          <a:xfrm>
            <a:off x="1524000" y="6115050"/>
            <a:ext cx="9144000" cy="585788"/>
          </a:xfrm>
        </p:spPr>
        <p:txBody>
          <a:bodyPr/>
          <a:lstStyle/>
          <a:p>
            <a:r>
              <a:rPr lang="en-IN" dirty="0"/>
              <a:t>1</a:t>
            </a:r>
          </a:p>
        </p:txBody>
      </p:sp>
      <p:sp>
        <p:nvSpPr>
          <p:cNvPr id="5" name="Rectangle 4">
            <a:extLst>
              <a:ext uri="{FF2B5EF4-FFF2-40B4-BE49-F238E27FC236}">
                <a16:creationId xmlns:a16="http://schemas.microsoft.com/office/drawing/2014/main" id="{F46D3247-BDB3-8B7E-6040-F3FA727CFA51}"/>
              </a:ext>
            </a:extLst>
          </p:cNvPr>
          <p:cNvSpPr/>
          <p:nvPr/>
        </p:nvSpPr>
        <p:spPr>
          <a:xfrm>
            <a:off x="1666876" y="1769069"/>
            <a:ext cx="8634412" cy="1569660"/>
          </a:xfrm>
          <a:prstGeom prst="rect">
            <a:avLst/>
          </a:prstGeom>
          <a:no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POWER</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BI</a:t>
            </a:r>
            <a:endPar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angle 5">
            <a:extLst>
              <a:ext uri="{FF2B5EF4-FFF2-40B4-BE49-F238E27FC236}">
                <a16:creationId xmlns:a16="http://schemas.microsoft.com/office/drawing/2014/main" id="{2A7A7995-E7C1-7745-1B1F-5707CC028E4B}"/>
              </a:ext>
            </a:extLst>
          </p:cNvPr>
          <p:cNvSpPr/>
          <p:nvPr/>
        </p:nvSpPr>
        <p:spPr>
          <a:xfrm>
            <a:off x="4142044" y="3151999"/>
            <a:ext cx="7259381" cy="1354217"/>
          </a:xfrm>
          <a:prstGeom prst="rect">
            <a:avLst/>
          </a:prstGeom>
          <a:noFill/>
        </p:spPr>
        <p:txBody>
          <a:bodyPr wrap="square" lIns="91440" tIns="45720" rIns="91440" bIns="45720">
            <a:spAutoFit/>
          </a:bodyPr>
          <a:lstStyle/>
          <a:p>
            <a:pPr algn="r"/>
            <a:r>
              <a:rPr lang="en-US" sz="2800" dirty="0">
                <a:ln w="0"/>
                <a:solidFill>
                  <a:schemeClr val="accent1"/>
                </a:solidFill>
                <a:effectLst>
                  <a:outerShdw blurRad="38100" dist="25400" dir="5400000" algn="ctr" rotWithShape="0">
                    <a:srgbClr val="6E747A">
                      <a:alpha val="43000"/>
                    </a:srgbClr>
                  </a:outerShdw>
                </a:effectLst>
              </a:rPr>
              <a:t>A business intelligence tool</a:t>
            </a: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8143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9D2B-6340-5407-F2BE-96E1741729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6235D6B-D1CE-8AB7-06BA-C750E04B5BEE}"/>
              </a:ext>
            </a:extLst>
          </p:cNvPr>
          <p:cNvPicPr>
            <a:picLocks noGrp="1" noChangeAspect="1"/>
          </p:cNvPicPr>
          <p:nvPr>
            <p:ph idx="1"/>
          </p:nvPr>
        </p:nvPicPr>
        <p:blipFill>
          <a:blip r:embed="rId2"/>
          <a:stretch>
            <a:fillRect/>
          </a:stretch>
        </p:blipFill>
        <p:spPr>
          <a:xfrm>
            <a:off x="600075" y="365125"/>
            <a:ext cx="11158538" cy="6335713"/>
          </a:xfrm>
        </p:spPr>
      </p:pic>
    </p:spTree>
    <p:extLst>
      <p:ext uri="{BB962C8B-B14F-4D97-AF65-F5344CB8AC3E}">
        <p14:creationId xmlns:p14="http://schemas.microsoft.com/office/powerpoint/2010/main" val="276238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981A-9DE5-7A4A-4BD6-107893FC991B}"/>
              </a:ext>
            </a:extLst>
          </p:cNvPr>
          <p:cNvSpPr>
            <a:spLocks noGrp="1"/>
          </p:cNvSpPr>
          <p:nvPr>
            <p:ph type="title"/>
          </p:nvPr>
        </p:nvSpPr>
        <p:spPr/>
        <p:txBody>
          <a:bodyPr/>
          <a:lstStyle/>
          <a:p>
            <a:r>
              <a:rPr lang="en-US" dirty="0"/>
              <a:t>Three Steps in Power BI</a:t>
            </a:r>
            <a:endParaRPr lang="en-IN" dirty="0"/>
          </a:p>
        </p:txBody>
      </p:sp>
      <p:sp>
        <p:nvSpPr>
          <p:cNvPr id="3" name="Content Placeholder 2">
            <a:extLst>
              <a:ext uri="{FF2B5EF4-FFF2-40B4-BE49-F238E27FC236}">
                <a16:creationId xmlns:a16="http://schemas.microsoft.com/office/drawing/2014/main" id="{1356C5E8-EB2B-8E9B-8BA7-EA141A6B07BB}"/>
              </a:ext>
            </a:extLst>
          </p:cNvPr>
          <p:cNvSpPr>
            <a:spLocks noGrp="1"/>
          </p:cNvSpPr>
          <p:nvPr>
            <p:ph idx="1"/>
          </p:nvPr>
        </p:nvSpPr>
        <p:spPr/>
        <p:txBody>
          <a:bodyPr/>
          <a:lstStyle/>
          <a:p>
            <a:pPr marL="0" indent="0">
              <a:buNone/>
            </a:pPr>
            <a:r>
              <a:rPr lang="en-US" dirty="0"/>
              <a:t>• Get the Data in Power BI− It involves locating the data and using an appropriate type of connection to read the data. </a:t>
            </a:r>
          </a:p>
          <a:p>
            <a:pPr marL="0" indent="0">
              <a:buNone/>
            </a:pPr>
            <a:endParaRPr lang="en-US" dirty="0"/>
          </a:p>
          <a:p>
            <a:pPr marL="0" indent="0">
              <a:buNone/>
            </a:pPr>
            <a:r>
              <a:rPr lang="en-US" dirty="0"/>
              <a:t>• Choose the visualization − This involves selecting the chart type to be created. </a:t>
            </a:r>
          </a:p>
          <a:p>
            <a:endParaRPr lang="en-US" dirty="0"/>
          </a:p>
          <a:p>
            <a:pPr marL="0" indent="0">
              <a:buNone/>
            </a:pPr>
            <a:r>
              <a:rPr lang="en-US" dirty="0"/>
              <a:t>• Select the fields to be worked on − This involves moving the fields to the desired area.</a:t>
            </a:r>
            <a:endParaRPr lang="en-IN" dirty="0"/>
          </a:p>
        </p:txBody>
      </p:sp>
    </p:spTree>
    <p:extLst>
      <p:ext uri="{BB962C8B-B14F-4D97-AF65-F5344CB8AC3E}">
        <p14:creationId xmlns:p14="http://schemas.microsoft.com/office/powerpoint/2010/main" val="3917095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C553-73CD-10A9-0160-EF6CDB4F0F85}"/>
              </a:ext>
            </a:extLst>
          </p:cNvPr>
          <p:cNvSpPr>
            <a:spLocks noGrp="1"/>
          </p:cNvSpPr>
          <p:nvPr>
            <p:ph type="title"/>
          </p:nvPr>
        </p:nvSpPr>
        <p:spPr>
          <a:xfrm>
            <a:off x="528918" y="1"/>
            <a:ext cx="10824882" cy="1690688"/>
          </a:xfrm>
        </p:spPr>
        <p:txBody>
          <a:bodyPr/>
          <a:lstStyle/>
          <a:p>
            <a:r>
              <a:rPr lang="en-US" dirty="0"/>
              <a:t>Basic Charts in Power BI :</a:t>
            </a:r>
            <a:endParaRPr lang="en-IN" dirty="0"/>
          </a:p>
        </p:txBody>
      </p:sp>
      <p:sp>
        <p:nvSpPr>
          <p:cNvPr id="3" name="Content Placeholder 2">
            <a:extLst>
              <a:ext uri="{FF2B5EF4-FFF2-40B4-BE49-F238E27FC236}">
                <a16:creationId xmlns:a16="http://schemas.microsoft.com/office/drawing/2014/main" id="{E0564415-97B5-A7D4-2E77-60805BCCEC3E}"/>
              </a:ext>
            </a:extLst>
          </p:cNvPr>
          <p:cNvSpPr>
            <a:spLocks noGrp="1"/>
          </p:cNvSpPr>
          <p:nvPr>
            <p:ph idx="1"/>
          </p:nvPr>
        </p:nvSpPr>
        <p:spPr>
          <a:xfrm>
            <a:off x="443753" y="1253331"/>
            <a:ext cx="10515600" cy="4351338"/>
          </a:xfrm>
        </p:spPr>
        <p:txBody>
          <a:bodyPr>
            <a:normAutofit/>
          </a:bodyPr>
          <a:lstStyle/>
          <a:p>
            <a:r>
              <a:rPr lang="en-US" sz="1800" dirty="0"/>
              <a:t>Connect to a data source − It involves locating the data and using an appropriate type of connection to read the data. </a:t>
            </a:r>
          </a:p>
          <a:p>
            <a:r>
              <a:rPr lang="en-US" sz="1800" dirty="0"/>
              <a:t>Power BI supports large range of data sources. You can click Get data and it shows you all the available data connections.</a:t>
            </a:r>
            <a:endParaRPr lang="en-IN" sz="1800" dirty="0"/>
          </a:p>
        </p:txBody>
      </p:sp>
      <p:pic>
        <p:nvPicPr>
          <p:cNvPr id="8" name="Picture 7">
            <a:extLst>
              <a:ext uri="{FF2B5EF4-FFF2-40B4-BE49-F238E27FC236}">
                <a16:creationId xmlns:a16="http://schemas.microsoft.com/office/drawing/2014/main" id="{D344F9B9-8486-1AF1-6CD8-CEF6578EFCC5}"/>
              </a:ext>
            </a:extLst>
          </p:cNvPr>
          <p:cNvPicPr>
            <a:picLocks noChangeAspect="1"/>
          </p:cNvPicPr>
          <p:nvPr/>
        </p:nvPicPr>
        <p:blipFill>
          <a:blip r:embed="rId2"/>
          <a:stretch>
            <a:fillRect/>
          </a:stretch>
        </p:blipFill>
        <p:spPr>
          <a:xfrm>
            <a:off x="932330" y="2517238"/>
            <a:ext cx="10027024" cy="4242149"/>
          </a:xfrm>
          <a:prstGeom prst="rect">
            <a:avLst/>
          </a:prstGeom>
        </p:spPr>
      </p:pic>
    </p:spTree>
    <p:extLst>
      <p:ext uri="{BB962C8B-B14F-4D97-AF65-F5344CB8AC3E}">
        <p14:creationId xmlns:p14="http://schemas.microsoft.com/office/powerpoint/2010/main" val="648784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1DF1-D4A1-B5CE-A9B7-90EDD160BB89}"/>
              </a:ext>
            </a:extLst>
          </p:cNvPr>
          <p:cNvSpPr>
            <a:spLocks noGrp="1"/>
          </p:cNvSpPr>
          <p:nvPr>
            <p:ph type="title"/>
          </p:nvPr>
        </p:nvSpPr>
        <p:spPr/>
        <p:txBody>
          <a:bodyPr>
            <a:normAutofit/>
          </a:bodyPr>
          <a:lstStyle/>
          <a:p>
            <a:r>
              <a:rPr lang="en-US" sz="2400" dirty="0"/>
              <a:t>2. Choose the visualization − This involves selecting the chart type to be created</a:t>
            </a:r>
            <a:endParaRPr lang="en-IN" sz="2400" dirty="0"/>
          </a:p>
        </p:txBody>
      </p:sp>
      <p:pic>
        <p:nvPicPr>
          <p:cNvPr id="5" name="Content Placeholder 4">
            <a:extLst>
              <a:ext uri="{FF2B5EF4-FFF2-40B4-BE49-F238E27FC236}">
                <a16:creationId xmlns:a16="http://schemas.microsoft.com/office/drawing/2014/main" id="{F812D5CC-BB29-AC7F-8DF4-7C84BC5469E3}"/>
              </a:ext>
            </a:extLst>
          </p:cNvPr>
          <p:cNvPicPr>
            <a:picLocks noGrp="1" noChangeAspect="1"/>
          </p:cNvPicPr>
          <p:nvPr>
            <p:ph idx="1"/>
          </p:nvPr>
        </p:nvPicPr>
        <p:blipFill>
          <a:blip r:embed="rId2"/>
          <a:stretch>
            <a:fillRect/>
          </a:stretch>
        </p:blipFill>
        <p:spPr>
          <a:xfrm>
            <a:off x="636494" y="1425388"/>
            <a:ext cx="10381130" cy="5325035"/>
          </a:xfrm>
        </p:spPr>
      </p:pic>
    </p:spTree>
    <p:extLst>
      <p:ext uri="{BB962C8B-B14F-4D97-AF65-F5344CB8AC3E}">
        <p14:creationId xmlns:p14="http://schemas.microsoft.com/office/powerpoint/2010/main" val="1964419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6E68-7BFC-AECE-C070-8DE27C857E67}"/>
              </a:ext>
            </a:extLst>
          </p:cNvPr>
          <p:cNvSpPr>
            <a:spLocks noGrp="1"/>
          </p:cNvSpPr>
          <p:nvPr>
            <p:ph type="title"/>
          </p:nvPr>
        </p:nvSpPr>
        <p:spPr/>
        <p:txBody>
          <a:bodyPr>
            <a:normAutofit/>
          </a:bodyPr>
          <a:lstStyle/>
          <a:p>
            <a:r>
              <a:rPr lang="en-US" sz="2400" dirty="0"/>
              <a:t>3.Select the fields to be worked on − This involves moving the fields to the desired area</a:t>
            </a:r>
            <a:endParaRPr lang="en-IN" sz="2400" dirty="0"/>
          </a:p>
        </p:txBody>
      </p:sp>
      <p:pic>
        <p:nvPicPr>
          <p:cNvPr id="5" name="Content Placeholder 4">
            <a:extLst>
              <a:ext uri="{FF2B5EF4-FFF2-40B4-BE49-F238E27FC236}">
                <a16:creationId xmlns:a16="http://schemas.microsoft.com/office/drawing/2014/main" id="{0B131915-BECC-0BFB-5C04-C19F5374266E}"/>
              </a:ext>
            </a:extLst>
          </p:cNvPr>
          <p:cNvPicPr>
            <a:picLocks noGrp="1" noChangeAspect="1"/>
          </p:cNvPicPr>
          <p:nvPr>
            <p:ph idx="1"/>
          </p:nvPr>
        </p:nvPicPr>
        <p:blipFill>
          <a:blip r:embed="rId2"/>
          <a:stretch>
            <a:fillRect/>
          </a:stretch>
        </p:blipFill>
        <p:spPr>
          <a:xfrm>
            <a:off x="1183341" y="1690688"/>
            <a:ext cx="9167649" cy="5050771"/>
          </a:xfrm>
        </p:spPr>
      </p:pic>
    </p:spTree>
    <p:extLst>
      <p:ext uri="{BB962C8B-B14F-4D97-AF65-F5344CB8AC3E}">
        <p14:creationId xmlns:p14="http://schemas.microsoft.com/office/powerpoint/2010/main" val="6049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6FC7-A5B0-2C43-F01F-00DFB893D564}"/>
              </a:ext>
            </a:extLst>
          </p:cNvPr>
          <p:cNvSpPr>
            <a:spLocks noGrp="1"/>
          </p:cNvSpPr>
          <p:nvPr>
            <p:ph type="title"/>
          </p:nvPr>
        </p:nvSpPr>
        <p:spPr/>
        <p:txBody>
          <a:bodyPr/>
          <a:lstStyle/>
          <a:p>
            <a:r>
              <a:rPr lang="en-IN" dirty="0"/>
              <a:t>– Stacked Bar Chart</a:t>
            </a:r>
          </a:p>
        </p:txBody>
      </p:sp>
      <p:pic>
        <p:nvPicPr>
          <p:cNvPr id="5" name="Content Placeholder 4">
            <a:extLst>
              <a:ext uri="{FF2B5EF4-FFF2-40B4-BE49-F238E27FC236}">
                <a16:creationId xmlns:a16="http://schemas.microsoft.com/office/drawing/2014/main" id="{20446E53-4F20-4EC2-C0EE-A1D63062FB56}"/>
              </a:ext>
            </a:extLst>
          </p:cNvPr>
          <p:cNvPicPr>
            <a:picLocks noGrp="1" noChangeAspect="1"/>
          </p:cNvPicPr>
          <p:nvPr>
            <p:ph idx="1"/>
          </p:nvPr>
        </p:nvPicPr>
        <p:blipFill>
          <a:blip r:embed="rId2"/>
          <a:stretch>
            <a:fillRect/>
          </a:stretch>
        </p:blipFill>
        <p:spPr>
          <a:xfrm>
            <a:off x="1290919" y="1561209"/>
            <a:ext cx="7502782" cy="4292744"/>
          </a:xfrm>
        </p:spPr>
      </p:pic>
    </p:spTree>
    <p:extLst>
      <p:ext uri="{BB962C8B-B14F-4D97-AF65-F5344CB8AC3E}">
        <p14:creationId xmlns:p14="http://schemas.microsoft.com/office/powerpoint/2010/main" val="8025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2E25-6E17-C3A5-0E1A-0BAA16C4A0F4}"/>
              </a:ext>
            </a:extLst>
          </p:cNvPr>
          <p:cNvSpPr>
            <a:spLocks noGrp="1"/>
          </p:cNvSpPr>
          <p:nvPr>
            <p:ph type="title"/>
          </p:nvPr>
        </p:nvSpPr>
        <p:spPr/>
        <p:txBody>
          <a:bodyPr/>
          <a:lstStyle/>
          <a:p>
            <a:r>
              <a:rPr lang="en-IN" dirty="0"/>
              <a:t>– Include / Exclude </a:t>
            </a:r>
          </a:p>
        </p:txBody>
      </p:sp>
      <p:sp>
        <p:nvSpPr>
          <p:cNvPr id="3" name="Content Placeholder 2">
            <a:extLst>
              <a:ext uri="{FF2B5EF4-FFF2-40B4-BE49-F238E27FC236}">
                <a16:creationId xmlns:a16="http://schemas.microsoft.com/office/drawing/2014/main" id="{41397071-A2F3-4EE3-11AD-77AC66B30D3E}"/>
              </a:ext>
            </a:extLst>
          </p:cNvPr>
          <p:cNvSpPr>
            <a:spLocks noGrp="1"/>
          </p:cNvSpPr>
          <p:nvPr>
            <p:ph idx="1"/>
          </p:nvPr>
        </p:nvSpPr>
        <p:spPr>
          <a:xfrm>
            <a:off x="564776" y="1407459"/>
            <a:ext cx="10789024" cy="4769504"/>
          </a:xfrm>
        </p:spPr>
        <p:txBody>
          <a:bodyPr>
            <a:normAutofit/>
          </a:bodyPr>
          <a:lstStyle/>
          <a:p>
            <a:r>
              <a:rPr lang="en-US" sz="1800" dirty="0"/>
              <a:t>In order to focus on a specific set of points you can now select one or more points and right click to include or exclude points in your visual. Include will filter out all points except for those you’ve chosen to include. Exclude will filter out the points you’ve chosen to exclude</a:t>
            </a:r>
            <a:endParaRPr lang="en-IN" sz="1800" dirty="0"/>
          </a:p>
        </p:txBody>
      </p:sp>
      <p:pic>
        <p:nvPicPr>
          <p:cNvPr id="7" name="Picture 6">
            <a:extLst>
              <a:ext uri="{FF2B5EF4-FFF2-40B4-BE49-F238E27FC236}">
                <a16:creationId xmlns:a16="http://schemas.microsoft.com/office/drawing/2014/main" id="{B622D75B-2A47-8F7E-3B5D-D3D7E88669C9}"/>
              </a:ext>
            </a:extLst>
          </p:cNvPr>
          <p:cNvPicPr>
            <a:picLocks noChangeAspect="1"/>
          </p:cNvPicPr>
          <p:nvPr/>
        </p:nvPicPr>
        <p:blipFill>
          <a:blip r:embed="rId2"/>
          <a:stretch>
            <a:fillRect/>
          </a:stretch>
        </p:blipFill>
        <p:spPr>
          <a:xfrm>
            <a:off x="1810870" y="2201772"/>
            <a:ext cx="8059271" cy="4503828"/>
          </a:xfrm>
          <a:prstGeom prst="rect">
            <a:avLst/>
          </a:prstGeom>
        </p:spPr>
      </p:pic>
    </p:spTree>
    <p:extLst>
      <p:ext uri="{BB962C8B-B14F-4D97-AF65-F5344CB8AC3E}">
        <p14:creationId xmlns:p14="http://schemas.microsoft.com/office/powerpoint/2010/main" val="341812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EC3F-D32B-9B51-F07C-79925E4B99B7}"/>
              </a:ext>
            </a:extLst>
          </p:cNvPr>
          <p:cNvSpPr>
            <a:spLocks noGrp="1"/>
          </p:cNvSpPr>
          <p:nvPr>
            <p:ph type="title"/>
          </p:nvPr>
        </p:nvSpPr>
        <p:spPr/>
        <p:txBody>
          <a:bodyPr>
            <a:normAutofit/>
          </a:bodyPr>
          <a:lstStyle/>
          <a:p>
            <a:r>
              <a:rPr lang="en-IN" dirty="0"/>
              <a:t>– Export Data from Chart </a:t>
            </a:r>
            <a:br>
              <a:rPr lang="en-IN" dirty="0"/>
            </a:br>
            <a:r>
              <a:rPr lang="en-US" sz="2200" dirty="0"/>
              <a:t>This feature allows you to export the detailed data directly from the chart</a:t>
            </a:r>
            <a:endParaRPr lang="en-IN" sz="2200" dirty="0"/>
          </a:p>
        </p:txBody>
      </p:sp>
      <p:pic>
        <p:nvPicPr>
          <p:cNvPr id="5" name="Content Placeholder 4">
            <a:extLst>
              <a:ext uri="{FF2B5EF4-FFF2-40B4-BE49-F238E27FC236}">
                <a16:creationId xmlns:a16="http://schemas.microsoft.com/office/drawing/2014/main" id="{4FA9AEC2-0CDC-536B-6638-E3E33762CBAD}"/>
              </a:ext>
            </a:extLst>
          </p:cNvPr>
          <p:cNvPicPr>
            <a:picLocks noGrp="1" noChangeAspect="1"/>
          </p:cNvPicPr>
          <p:nvPr>
            <p:ph idx="1"/>
          </p:nvPr>
        </p:nvPicPr>
        <p:blipFill>
          <a:blip r:embed="rId2"/>
          <a:stretch>
            <a:fillRect/>
          </a:stretch>
        </p:blipFill>
        <p:spPr>
          <a:xfrm>
            <a:off x="5942045" y="1690688"/>
            <a:ext cx="6016873" cy="4485994"/>
          </a:xfrm>
        </p:spPr>
      </p:pic>
    </p:spTree>
    <p:extLst>
      <p:ext uri="{BB962C8B-B14F-4D97-AF65-F5344CB8AC3E}">
        <p14:creationId xmlns:p14="http://schemas.microsoft.com/office/powerpoint/2010/main" val="149836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1979-2EF3-DFEA-CF18-3B50EB1D85E3}"/>
              </a:ext>
            </a:extLst>
          </p:cNvPr>
          <p:cNvSpPr>
            <a:spLocks noGrp="1"/>
          </p:cNvSpPr>
          <p:nvPr>
            <p:ph type="title"/>
          </p:nvPr>
        </p:nvSpPr>
        <p:spPr/>
        <p:txBody>
          <a:bodyPr/>
          <a:lstStyle/>
          <a:p>
            <a:r>
              <a:rPr lang="en-IN" dirty="0"/>
              <a:t>Pie Chart</a:t>
            </a:r>
            <a:br>
              <a:rPr lang="en-IN" dirty="0"/>
            </a:br>
            <a:endParaRPr lang="en-IN" dirty="0"/>
          </a:p>
        </p:txBody>
      </p:sp>
      <p:pic>
        <p:nvPicPr>
          <p:cNvPr id="5" name="Content Placeholder 4">
            <a:extLst>
              <a:ext uri="{FF2B5EF4-FFF2-40B4-BE49-F238E27FC236}">
                <a16:creationId xmlns:a16="http://schemas.microsoft.com/office/drawing/2014/main" id="{D187BAE5-9584-EED2-C620-B501B1215206}"/>
              </a:ext>
            </a:extLst>
          </p:cNvPr>
          <p:cNvPicPr>
            <a:picLocks noGrp="1" noChangeAspect="1"/>
          </p:cNvPicPr>
          <p:nvPr>
            <p:ph idx="1"/>
          </p:nvPr>
        </p:nvPicPr>
        <p:blipFill>
          <a:blip r:embed="rId2"/>
          <a:stretch>
            <a:fillRect/>
          </a:stretch>
        </p:blipFill>
        <p:spPr>
          <a:xfrm>
            <a:off x="838200" y="1253331"/>
            <a:ext cx="10515600" cy="5416410"/>
          </a:xfrm>
        </p:spPr>
      </p:pic>
    </p:spTree>
    <p:extLst>
      <p:ext uri="{BB962C8B-B14F-4D97-AF65-F5344CB8AC3E}">
        <p14:creationId xmlns:p14="http://schemas.microsoft.com/office/powerpoint/2010/main" val="2423905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6BF9-AEA3-FC10-12E4-2BB9F1B69D2D}"/>
              </a:ext>
            </a:extLst>
          </p:cNvPr>
          <p:cNvSpPr>
            <a:spLocks noGrp="1"/>
          </p:cNvSpPr>
          <p:nvPr>
            <p:ph type="title"/>
          </p:nvPr>
        </p:nvSpPr>
        <p:spPr/>
        <p:txBody>
          <a:bodyPr/>
          <a:lstStyle/>
          <a:p>
            <a:r>
              <a:rPr lang="en-IN" dirty="0"/>
              <a:t>Donut Chart</a:t>
            </a:r>
          </a:p>
        </p:txBody>
      </p:sp>
      <p:pic>
        <p:nvPicPr>
          <p:cNvPr id="5" name="Content Placeholder 4">
            <a:extLst>
              <a:ext uri="{FF2B5EF4-FFF2-40B4-BE49-F238E27FC236}">
                <a16:creationId xmlns:a16="http://schemas.microsoft.com/office/drawing/2014/main" id="{09CFBB54-E1A3-B34B-5E17-88C10B2855D4}"/>
              </a:ext>
            </a:extLst>
          </p:cNvPr>
          <p:cNvPicPr>
            <a:picLocks noGrp="1" noChangeAspect="1"/>
          </p:cNvPicPr>
          <p:nvPr>
            <p:ph idx="1"/>
          </p:nvPr>
        </p:nvPicPr>
        <p:blipFill>
          <a:blip r:embed="rId2"/>
          <a:stretch>
            <a:fillRect/>
          </a:stretch>
        </p:blipFill>
        <p:spPr>
          <a:xfrm>
            <a:off x="968190" y="1416424"/>
            <a:ext cx="9905166" cy="5076451"/>
          </a:xfrm>
        </p:spPr>
      </p:pic>
    </p:spTree>
    <p:extLst>
      <p:ext uri="{BB962C8B-B14F-4D97-AF65-F5344CB8AC3E}">
        <p14:creationId xmlns:p14="http://schemas.microsoft.com/office/powerpoint/2010/main" val="3325064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469-DAA2-66A3-C65B-92956925A487}"/>
              </a:ext>
            </a:extLst>
          </p:cNvPr>
          <p:cNvSpPr>
            <a:spLocks noGrp="1"/>
          </p:cNvSpPr>
          <p:nvPr>
            <p:ph type="title"/>
          </p:nvPr>
        </p:nvSpPr>
        <p:spPr/>
        <p:txBody>
          <a:bodyPr/>
          <a:lstStyle/>
          <a:p>
            <a:r>
              <a:rPr lang="en-IN" b="1" dirty="0"/>
              <a:t>What is Power Bi?</a:t>
            </a:r>
          </a:p>
        </p:txBody>
      </p:sp>
      <p:sp>
        <p:nvSpPr>
          <p:cNvPr id="3" name="Content Placeholder 2">
            <a:extLst>
              <a:ext uri="{FF2B5EF4-FFF2-40B4-BE49-F238E27FC236}">
                <a16:creationId xmlns:a16="http://schemas.microsoft.com/office/drawing/2014/main" id="{CEEBEB26-7B9C-69F9-B8F8-E1D94C83A9C9}"/>
              </a:ext>
            </a:extLst>
          </p:cNvPr>
          <p:cNvSpPr>
            <a:spLocks noGrp="1"/>
          </p:cNvSpPr>
          <p:nvPr>
            <p:ph idx="1"/>
          </p:nvPr>
        </p:nvSpPr>
        <p:spPr/>
        <p:txBody>
          <a:bodyPr/>
          <a:lstStyle/>
          <a:p>
            <a:r>
              <a:rPr lang="en-US" dirty="0"/>
              <a:t>Power BI is a Data Visualization and Business Intelligence tool that converts data from different data sources to interactive dashboards and BI reports</a:t>
            </a:r>
            <a:endParaRPr lang="en-IN" dirty="0"/>
          </a:p>
        </p:txBody>
      </p:sp>
    </p:spTree>
    <p:extLst>
      <p:ext uri="{BB962C8B-B14F-4D97-AF65-F5344CB8AC3E}">
        <p14:creationId xmlns:p14="http://schemas.microsoft.com/office/powerpoint/2010/main" val="340736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29E6-B5C7-A9CE-E739-10F995CE9956}"/>
              </a:ext>
            </a:extLst>
          </p:cNvPr>
          <p:cNvSpPr>
            <a:spLocks noGrp="1"/>
          </p:cNvSpPr>
          <p:nvPr>
            <p:ph type="title"/>
          </p:nvPr>
        </p:nvSpPr>
        <p:spPr/>
        <p:txBody>
          <a:bodyPr/>
          <a:lstStyle/>
          <a:p>
            <a:r>
              <a:rPr lang="en-IN" dirty="0"/>
              <a:t>Funnel Chart</a:t>
            </a:r>
          </a:p>
        </p:txBody>
      </p:sp>
      <p:pic>
        <p:nvPicPr>
          <p:cNvPr id="5" name="Content Placeholder 4">
            <a:extLst>
              <a:ext uri="{FF2B5EF4-FFF2-40B4-BE49-F238E27FC236}">
                <a16:creationId xmlns:a16="http://schemas.microsoft.com/office/drawing/2014/main" id="{707F0788-6884-D86D-1585-DCCCBCA8ADDD}"/>
              </a:ext>
            </a:extLst>
          </p:cNvPr>
          <p:cNvPicPr>
            <a:picLocks noGrp="1" noChangeAspect="1"/>
          </p:cNvPicPr>
          <p:nvPr>
            <p:ph idx="1"/>
          </p:nvPr>
        </p:nvPicPr>
        <p:blipFill>
          <a:blip r:embed="rId2"/>
          <a:stretch>
            <a:fillRect/>
          </a:stretch>
        </p:blipFill>
        <p:spPr>
          <a:xfrm>
            <a:off x="744071" y="1407459"/>
            <a:ext cx="9772629" cy="5085416"/>
          </a:xfrm>
        </p:spPr>
      </p:pic>
    </p:spTree>
    <p:extLst>
      <p:ext uri="{BB962C8B-B14F-4D97-AF65-F5344CB8AC3E}">
        <p14:creationId xmlns:p14="http://schemas.microsoft.com/office/powerpoint/2010/main" val="339353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BEB8-C05A-DDB2-8009-27E31E92BC41}"/>
              </a:ext>
            </a:extLst>
          </p:cNvPr>
          <p:cNvSpPr>
            <a:spLocks noGrp="1"/>
          </p:cNvSpPr>
          <p:nvPr>
            <p:ph type="title"/>
          </p:nvPr>
        </p:nvSpPr>
        <p:spPr/>
        <p:txBody>
          <a:bodyPr/>
          <a:lstStyle/>
          <a:p>
            <a:r>
              <a:rPr lang="en-IN" dirty="0"/>
              <a:t>Ribbon Chart </a:t>
            </a:r>
          </a:p>
        </p:txBody>
      </p:sp>
      <p:pic>
        <p:nvPicPr>
          <p:cNvPr id="5" name="Content Placeholder 4">
            <a:extLst>
              <a:ext uri="{FF2B5EF4-FFF2-40B4-BE49-F238E27FC236}">
                <a16:creationId xmlns:a16="http://schemas.microsoft.com/office/drawing/2014/main" id="{CE69B5D6-290C-3A78-0C5D-7A9D39E1D050}"/>
              </a:ext>
            </a:extLst>
          </p:cNvPr>
          <p:cNvPicPr>
            <a:picLocks noGrp="1" noChangeAspect="1"/>
          </p:cNvPicPr>
          <p:nvPr>
            <p:ph idx="1"/>
          </p:nvPr>
        </p:nvPicPr>
        <p:blipFill>
          <a:blip r:embed="rId2"/>
          <a:stretch>
            <a:fillRect/>
          </a:stretch>
        </p:blipFill>
        <p:spPr>
          <a:xfrm>
            <a:off x="645459" y="1461246"/>
            <a:ext cx="10775575" cy="5396754"/>
          </a:xfrm>
        </p:spPr>
      </p:pic>
    </p:spTree>
    <p:extLst>
      <p:ext uri="{BB962C8B-B14F-4D97-AF65-F5344CB8AC3E}">
        <p14:creationId xmlns:p14="http://schemas.microsoft.com/office/powerpoint/2010/main" val="149536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6833-D0C3-A84A-3457-8235FDCFAF2E}"/>
              </a:ext>
            </a:extLst>
          </p:cNvPr>
          <p:cNvSpPr>
            <a:spLocks noGrp="1"/>
          </p:cNvSpPr>
          <p:nvPr>
            <p:ph type="title"/>
          </p:nvPr>
        </p:nvSpPr>
        <p:spPr/>
        <p:txBody>
          <a:bodyPr/>
          <a:lstStyle/>
          <a:p>
            <a:r>
              <a:rPr lang="en-IN" dirty="0"/>
              <a:t>Map in Power BI </a:t>
            </a:r>
          </a:p>
        </p:txBody>
      </p:sp>
      <p:sp>
        <p:nvSpPr>
          <p:cNvPr id="3" name="Content Placeholder 2">
            <a:extLst>
              <a:ext uri="{FF2B5EF4-FFF2-40B4-BE49-F238E27FC236}">
                <a16:creationId xmlns:a16="http://schemas.microsoft.com/office/drawing/2014/main" id="{E2D7B5DF-3119-CF95-5FDF-0E3CDADD383F}"/>
              </a:ext>
            </a:extLst>
          </p:cNvPr>
          <p:cNvSpPr>
            <a:spLocks noGrp="1"/>
          </p:cNvSpPr>
          <p:nvPr>
            <p:ph idx="1"/>
          </p:nvPr>
        </p:nvSpPr>
        <p:spPr/>
        <p:txBody>
          <a:bodyPr/>
          <a:lstStyle/>
          <a:p>
            <a:r>
              <a:rPr lang="en-US" sz="2000" dirty="0"/>
              <a:t>Power BI provides two types of map visualization - bubble maps and shape maps. To create a Map you need some geographical Data type such as Country , State, City , Postal code , Latitude, longitude etc</a:t>
            </a:r>
            <a:r>
              <a:rPr lang="en-US" dirty="0"/>
              <a:t>.. </a:t>
            </a:r>
            <a:endParaRPr lang="en-IN" dirty="0"/>
          </a:p>
        </p:txBody>
      </p:sp>
      <p:pic>
        <p:nvPicPr>
          <p:cNvPr id="5" name="Picture 4">
            <a:extLst>
              <a:ext uri="{FF2B5EF4-FFF2-40B4-BE49-F238E27FC236}">
                <a16:creationId xmlns:a16="http://schemas.microsoft.com/office/drawing/2014/main" id="{FFEF8CCA-633A-2F68-EF21-3073A9F3AAC4}"/>
              </a:ext>
            </a:extLst>
          </p:cNvPr>
          <p:cNvPicPr>
            <a:picLocks noChangeAspect="1"/>
          </p:cNvPicPr>
          <p:nvPr/>
        </p:nvPicPr>
        <p:blipFill>
          <a:blip r:embed="rId2"/>
          <a:stretch>
            <a:fillRect/>
          </a:stretch>
        </p:blipFill>
        <p:spPr>
          <a:xfrm>
            <a:off x="2918011" y="2528074"/>
            <a:ext cx="8435789" cy="3783826"/>
          </a:xfrm>
          <a:prstGeom prst="rect">
            <a:avLst/>
          </a:prstGeom>
        </p:spPr>
      </p:pic>
    </p:spTree>
    <p:extLst>
      <p:ext uri="{BB962C8B-B14F-4D97-AF65-F5344CB8AC3E}">
        <p14:creationId xmlns:p14="http://schemas.microsoft.com/office/powerpoint/2010/main" val="209665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619F-1AC4-BCEE-95F6-32AE7B9B646E}"/>
              </a:ext>
            </a:extLst>
          </p:cNvPr>
          <p:cNvSpPr>
            <a:spLocks noGrp="1"/>
          </p:cNvSpPr>
          <p:nvPr>
            <p:ph type="title"/>
          </p:nvPr>
        </p:nvSpPr>
        <p:spPr/>
        <p:txBody>
          <a:bodyPr/>
          <a:lstStyle/>
          <a:p>
            <a:r>
              <a:rPr lang="en-US" dirty="0"/>
              <a:t>Map in Power BI - Filed Map </a:t>
            </a:r>
            <a:endParaRPr lang="en-IN" dirty="0"/>
          </a:p>
        </p:txBody>
      </p:sp>
      <p:sp>
        <p:nvSpPr>
          <p:cNvPr id="3" name="Content Placeholder 2">
            <a:extLst>
              <a:ext uri="{FF2B5EF4-FFF2-40B4-BE49-F238E27FC236}">
                <a16:creationId xmlns:a16="http://schemas.microsoft.com/office/drawing/2014/main" id="{720B3AB0-C453-32F7-902C-6C5139DC5DE4}"/>
              </a:ext>
            </a:extLst>
          </p:cNvPr>
          <p:cNvSpPr>
            <a:spLocks noGrp="1"/>
          </p:cNvSpPr>
          <p:nvPr>
            <p:ph idx="1"/>
          </p:nvPr>
        </p:nvSpPr>
        <p:spPr/>
        <p:txBody>
          <a:bodyPr>
            <a:normAutofit/>
          </a:bodyPr>
          <a:lstStyle/>
          <a:p>
            <a:r>
              <a:rPr lang="en-US" sz="2000" dirty="0"/>
              <a:t>A filled map uses shading [from light (less-frequent/lower) to dark (more-frequent/more)] to display how a value differs in proportion across a geography or region</a:t>
            </a:r>
            <a:endParaRPr lang="en-IN" sz="2000" dirty="0"/>
          </a:p>
        </p:txBody>
      </p:sp>
    </p:spTree>
    <p:extLst>
      <p:ext uri="{BB962C8B-B14F-4D97-AF65-F5344CB8AC3E}">
        <p14:creationId xmlns:p14="http://schemas.microsoft.com/office/powerpoint/2010/main" val="129392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8DA3-4E2F-4C98-7D65-9265B0B7E7E9}"/>
              </a:ext>
            </a:extLst>
          </p:cNvPr>
          <p:cNvSpPr>
            <a:spLocks noGrp="1"/>
          </p:cNvSpPr>
          <p:nvPr>
            <p:ph type="title"/>
          </p:nvPr>
        </p:nvSpPr>
        <p:spPr/>
        <p:txBody>
          <a:bodyPr/>
          <a:lstStyle/>
          <a:p>
            <a:r>
              <a:rPr lang="en-US" dirty="0"/>
              <a:t>Map in Power BI - Map with Pie </a:t>
            </a:r>
            <a:endParaRPr lang="en-IN" dirty="0"/>
          </a:p>
        </p:txBody>
      </p:sp>
      <p:sp>
        <p:nvSpPr>
          <p:cNvPr id="3" name="Content Placeholder 2">
            <a:extLst>
              <a:ext uri="{FF2B5EF4-FFF2-40B4-BE49-F238E27FC236}">
                <a16:creationId xmlns:a16="http://schemas.microsoft.com/office/drawing/2014/main" id="{4D9CD375-F9BC-2EC3-F5BC-9A21A7B262B4}"/>
              </a:ext>
            </a:extLst>
          </p:cNvPr>
          <p:cNvSpPr>
            <a:spLocks noGrp="1"/>
          </p:cNvSpPr>
          <p:nvPr>
            <p:ph idx="1"/>
          </p:nvPr>
        </p:nvSpPr>
        <p:spPr/>
        <p:txBody>
          <a:bodyPr>
            <a:normAutofit/>
          </a:bodyPr>
          <a:lstStyle/>
          <a:p>
            <a:r>
              <a:rPr lang="en-US" sz="2400" dirty="0"/>
              <a:t>It a blend of Map &amp; Pie where no. of Pie chart are plotted on the map</a:t>
            </a:r>
            <a:endParaRPr lang="en-IN" sz="2400" dirty="0"/>
          </a:p>
        </p:txBody>
      </p:sp>
      <p:pic>
        <p:nvPicPr>
          <p:cNvPr id="5" name="Picture 4">
            <a:extLst>
              <a:ext uri="{FF2B5EF4-FFF2-40B4-BE49-F238E27FC236}">
                <a16:creationId xmlns:a16="http://schemas.microsoft.com/office/drawing/2014/main" id="{D491C412-DB49-78FB-7FC3-2B3F6E548A1E}"/>
              </a:ext>
            </a:extLst>
          </p:cNvPr>
          <p:cNvPicPr>
            <a:picLocks noChangeAspect="1"/>
          </p:cNvPicPr>
          <p:nvPr/>
        </p:nvPicPr>
        <p:blipFill>
          <a:blip r:embed="rId2"/>
          <a:stretch>
            <a:fillRect/>
          </a:stretch>
        </p:blipFill>
        <p:spPr>
          <a:xfrm>
            <a:off x="510987" y="1413247"/>
            <a:ext cx="11008659" cy="5301317"/>
          </a:xfrm>
          <a:prstGeom prst="rect">
            <a:avLst/>
          </a:prstGeom>
        </p:spPr>
      </p:pic>
    </p:spTree>
    <p:extLst>
      <p:ext uri="{BB962C8B-B14F-4D97-AF65-F5344CB8AC3E}">
        <p14:creationId xmlns:p14="http://schemas.microsoft.com/office/powerpoint/2010/main" val="374035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F055-29CA-4A64-DD88-F42C5FAFBE0C}"/>
              </a:ext>
            </a:extLst>
          </p:cNvPr>
          <p:cNvSpPr>
            <a:spLocks noGrp="1"/>
          </p:cNvSpPr>
          <p:nvPr>
            <p:ph type="title"/>
          </p:nvPr>
        </p:nvSpPr>
        <p:spPr/>
        <p:txBody>
          <a:bodyPr/>
          <a:lstStyle/>
          <a:p>
            <a:r>
              <a:rPr lang="en-US" dirty="0"/>
              <a:t>Map in Power BI - Formatting </a:t>
            </a:r>
            <a:endParaRPr lang="en-IN" dirty="0"/>
          </a:p>
        </p:txBody>
      </p:sp>
      <p:sp>
        <p:nvSpPr>
          <p:cNvPr id="3" name="Content Placeholder 2">
            <a:extLst>
              <a:ext uri="{FF2B5EF4-FFF2-40B4-BE49-F238E27FC236}">
                <a16:creationId xmlns:a16="http://schemas.microsoft.com/office/drawing/2014/main" id="{93FF13F3-F071-C385-8E63-5847D234FC86}"/>
              </a:ext>
            </a:extLst>
          </p:cNvPr>
          <p:cNvSpPr>
            <a:spLocks noGrp="1"/>
          </p:cNvSpPr>
          <p:nvPr>
            <p:ph idx="1"/>
          </p:nvPr>
        </p:nvSpPr>
        <p:spPr/>
        <p:txBody>
          <a:bodyPr>
            <a:normAutofit/>
          </a:bodyPr>
          <a:lstStyle/>
          <a:p>
            <a:pPr marL="0" indent="0">
              <a:buNone/>
            </a:pPr>
            <a:r>
              <a:rPr lang="en-IN" sz="2000" dirty="0"/>
              <a:t>Map Formatting options are available under Map controls to enhance the Map </a:t>
            </a:r>
          </a:p>
          <a:p>
            <a:pPr marL="0" indent="0">
              <a:buNone/>
            </a:pPr>
            <a:r>
              <a:rPr lang="en-IN" sz="2000" dirty="0"/>
              <a:t>• Data </a:t>
            </a:r>
            <a:r>
              <a:rPr lang="en-IN" sz="2000" dirty="0" err="1"/>
              <a:t>Colors</a:t>
            </a:r>
            <a:r>
              <a:rPr lang="en-IN" sz="2000" dirty="0"/>
              <a:t> – change the </a:t>
            </a:r>
            <a:r>
              <a:rPr lang="en-IN" sz="2000" dirty="0" err="1"/>
              <a:t>color</a:t>
            </a:r>
            <a:r>
              <a:rPr lang="en-IN" sz="2000" dirty="0"/>
              <a:t> of data bubble </a:t>
            </a:r>
          </a:p>
          <a:p>
            <a:pPr marL="0" indent="0">
              <a:buNone/>
            </a:pPr>
            <a:r>
              <a:rPr lang="en-IN" sz="2000" dirty="0"/>
              <a:t>• Category – get the name of states </a:t>
            </a:r>
          </a:p>
          <a:p>
            <a:pPr marL="0" indent="0">
              <a:buNone/>
            </a:pPr>
            <a:r>
              <a:rPr lang="en-IN" sz="2000" dirty="0"/>
              <a:t>• Bubbles – change size of bubble </a:t>
            </a:r>
          </a:p>
          <a:p>
            <a:pPr marL="0" indent="0">
              <a:buNone/>
            </a:pPr>
            <a:r>
              <a:rPr lang="en-IN" sz="2000" dirty="0"/>
              <a:t>• Map Controls – Zoom in &amp; Zoom Out Buttons </a:t>
            </a:r>
          </a:p>
          <a:p>
            <a:pPr marL="0" indent="0">
              <a:buNone/>
            </a:pPr>
            <a:r>
              <a:rPr lang="en-IN" sz="2000" dirty="0"/>
              <a:t>• Title – Map Title </a:t>
            </a:r>
          </a:p>
          <a:p>
            <a:pPr marL="0" indent="0">
              <a:buNone/>
            </a:pPr>
            <a:r>
              <a:rPr lang="en-IN" sz="2000" dirty="0"/>
              <a:t>• Tool Tip – format tool tip box </a:t>
            </a:r>
          </a:p>
          <a:p>
            <a:pPr marL="0" indent="0">
              <a:buNone/>
            </a:pPr>
            <a:r>
              <a:rPr lang="en-IN" sz="2000" dirty="0"/>
              <a:t>• Map Styles – change the map background</a:t>
            </a:r>
          </a:p>
        </p:txBody>
      </p:sp>
    </p:spTree>
    <p:extLst>
      <p:ext uri="{BB962C8B-B14F-4D97-AF65-F5344CB8AC3E}">
        <p14:creationId xmlns:p14="http://schemas.microsoft.com/office/powerpoint/2010/main" val="3116055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82E5-D449-393B-D127-13715F9548F2}"/>
              </a:ext>
            </a:extLst>
          </p:cNvPr>
          <p:cNvSpPr>
            <a:spLocks noGrp="1"/>
          </p:cNvSpPr>
          <p:nvPr>
            <p:ph type="title"/>
          </p:nvPr>
        </p:nvSpPr>
        <p:spPr/>
        <p:txBody>
          <a:bodyPr/>
          <a:lstStyle/>
          <a:p>
            <a:r>
              <a:rPr lang="en-US" b="1" dirty="0"/>
              <a:t>Tabular Data in Power BI - Tables</a:t>
            </a:r>
            <a:endParaRPr lang="en-IN" b="1" dirty="0"/>
          </a:p>
        </p:txBody>
      </p:sp>
      <p:sp>
        <p:nvSpPr>
          <p:cNvPr id="3" name="Content Placeholder 2">
            <a:extLst>
              <a:ext uri="{FF2B5EF4-FFF2-40B4-BE49-F238E27FC236}">
                <a16:creationId xmlns:a16="http://schemas.microsoft.com/office/drawing/2014/main" id="{B28B0001-C53A-D262-EF88-DABA6756AF34}"/>
              </a:ext>
            </a:extLst>
          </p:cNvPr>
          <p:cNvSpPr>
            <a:spLocks noGrp="1"/>
          </p:cNvSpPr>
          <p:nvPr>
            <p:ph idx="1"/>
          </p:nvPr>
        </p:nvSpPr>
        <p:spPr/>
        <p:txBody>
          <a:bodyPr>
            <a:normAutofit/>
          </a:bodyPr>
          <a:lstStyle/>
          <a:p>
            <a:r>
              <a:rPr lang="en-US" sz="2000" dirty="0"/>
              <a:t>Use the Table under Visualizations and add the required fields in the Value box</a:t>
            </a:r>
            <a:endParaRPr lang="en-IN" sz="2000" dirty="0"/>
          </a:p>
        </p:txBody>
      </p:sp>
      <p:pic>
        <p:nvPicPr>
          <p:cNvPr id="5" name="Picture 4">
            <a:extLst>
              <a:ext uri="{FF2B5EF4-FFF2-40B4-BE49-F238E27FC236}">
                <a16:creationId xmlns:a16="http://schemas.microsoft.com/office/drawing/2014/main" id="{BCEB26E7-05F9-5241-0D21-F58FA026D3D7}"/>
              </a:ext>
            </a:extLst>
          </p:cNvPr>
          <p:cNvPicPr>
            <a:picLocks noChangeAspect="1"/>
          </p:cNvPicPr>
          <p:nvPr/>
        </p:nvPicPr>
        <p:blipFill>
          <a:blip r:embed="rId2"/>
          <a:stretch>
            <a:fillRect/>
          </a:stretch>
        </p:blipFill>
        <p:spPr>
          <a:xfrm>
            <a:off x="3302155" y="2160493"/>
            <a:ext cx="8051645" cy="4482353"/>
          </a:xfrm>
          <a:prstGeom prst="rect">
            <a:avLst/>
          </a:prstGeom>
        </p:spPr>
      </p:pic>
    </p:spTree>
    <p:extLst>
      <p:ext uri="{BB962C8B-B14F-4D97-AF65-F5344CB8AC3E}">
        <p14:creationId xmlns:p14="http://schemas.microsoft.com/office/powerpoint/2010/main" val="422613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DEE5-AB1F-A794-4855-A8AEAA3654FE}"/>
              </a:ext>
            </a:extLst>
          </p:cNvPr>
          <p:cNvSpPr>
            <a:spLocks noGrp="1"/>
          </p:cNvSpPr>
          <p:nvPr>
            <p:ph type="title"/>
          </p:nvPr>
        </p:nvSpPr>
        <p:spPr/>
        <p:txBody>
          <a:bodyPr/>
          <a:lstStyle/>
          <a:p>
            <a:r>
              <a:rPr lang="en-US" dirty="0"/>
              <a:t>Formatting Tables</a:t>
            </a:r>
            <a:endParaRPr lang="en-IN" dirty="0"/>
          </a:p>
        </p:txBody>
      </p:sp>
      <p:sp>
        <p:nvSpPr>
          <p:cNvPr id="3" name="Content Placeholder 2">
            <a:extLst>
              <a:ext uri="{FF2B5EF4-FFF2-40B4-BE49-F238E27FC236}">
                <a16:creationId xmlns:a16="http://schemas.microsoft.com/office/drawing/2014/main" id="{62DE7B29-5727-4F3E-FE2C-A59ADF7CC468}"/>
              </a:ext>
            </a:extLst>
          </p:cNvPr>
          <p:cNvSpPr>
            <a:spLocks noGrp="1"/>
          </p:cNvSpPr>
          <p:nvPr>
            <p:ph idx="1"/>
          </p:nvPr>
        </p:nvSpPr>
        <p:spPr/>
        <p:txBody>
          <a:bodyPr/>
          <a:lstStyle/>
          <a:p>
            <a:pPr marL="0" indent="0">
              <a:buNone/>
            </a:pPr>
            <a:r>
              <a:rPr lang="en-US" dirty="0"/>
              <a:t>• Changing the Font size : Values –&gt; Text Size</a:t>
            </a:r>
          </a:p>
          <a:p>
            <a:pPr marL="0" indent="0">
              <a:buNone/>
            </a:pPr>
            <a:r>
              <a:rPr lang="en-US" dirty="0"/>
              <a:t>• Changing the Column Header Size : Column Headers –&gt; Text Size </a:t>
            </a:r>
          </a:p>
          <a:p>
            <a:pPr marL="0" indent="0">
              <a:buNone/>
            </a:pPr>
            <a:r>
              <a:rPr lang="en-US" dirty="0"/>
              <a:t>• Adding Grid : Grid - &gt; Vertical Grid / Horizontal Grid </a:t>
            </a:r>
          </a:p>
          <a:p>
            <a:pPr marL="0" indent="0">
              <a:buNone/>
            </a:pPr>
            <a:r>
              <a:rPr lang="en-US" dirty="0"/>
              <a:t>• Table Auto Format : Style -&gt; Bold Header </a:t>
            </a:r>
          </a:p>
          <a:p>
            <a:pPr marL="0" indent="0">
              <a:buNone/>
            </a:pPr>
            <a:r>
              <a:rPr lang="en-US" dirty="0"/>
              <a:t>• Field Formatting </a:t>
            </a:r>
          </a:p>
          <a:p>
            <a:pPr marL="0" indent="0">
              <a:buNone/>
            </a:pPr>
            <a:r>
              <a:rPr lang="en-US" dirty="0"/>
              <a:t>• Back Ground Color </a:t>
            </a:r>
          </a:p>
          <a:p>
            <a:pPr marL="0" indent="0">
              <a:buNone/>
            </a:pPr>
            <a:r>
              <a:rPr lang="en-US" dirty="0"/>
              <a:t>• Add title </a:t>
            </a:r>
            <a:endParaRPr lang="en-IN" dirty="0"/>
          </a:p>
        </p:txBody>
      </p:sp>
    </p:spTree>
    <p:extLst>
      <p:ext uri="{BB962C8B-B14F-4D97-AF65-F5344CB8AC3E}">
        <p14:creationId xmlns:p14="http://schemas.microsoft.com/office/powerpoint/2010/main" val="2478602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27EC-8688-D42C-525E-7ED667BE4EE5}"/>
              </a:ext>
            </a:extLst>
          </p:cNvPr>
          <p:cNvSpPr>
            <a:spLocks noGrp="1"/>
          </p:cNvSpPr>
          <p:nvPr>
            <p:ph type="title"/>
          </p:nvPr>
        </p:nvSpPr>
        <p:spPr/>
        <p:txBody>
          <a:bodyPr/>
          <a:lstStyle/>
          <a:p>
            <a:r>
              <a:rPr lang="en-IN" dirty="0"/>
              <a:t>-Conditional Formatting</a:t>
            </a:r>
          </a:p>
        </p:txBody>
      </p:sp>
      <p:sp>
        <p:nvSpPr>
          <p:cNvPr id="3" name="Content Placeholder 2">
            <a:extLst>
              <a:ext uri="{FF2B5EF4-FFF2-40B4-BE49-F238E27FC236}">
                <a16:creationId xmlns:a16="http://schemas.microsoft.com/office/drawing/2014/main" id="{A477BB95-5362-2246-FDF9-139867B2E252}"/>
              </a:ext>
            </a:extLst>
          </p:cNvPr>
          <p:cNvSpPr>
            <a:spLocks noGrp="1"/>
          </p:cNvSpPr>
          <p:nvPr>
            <p:ph idx="1"/>
          </p:nvPr>
        </p:nvSpPr>
        <p:spPr/>
        <p:txBody>
          <a:bodyPr>
            <a:normAutofit/>
          </a:bodyPr>
          <a:lstStyle/>
          <a:p>
            <a:r>
              <a:rPr lang="en-US" sz="2000" dirty="0"/>
              <a:t>Formatting the data based on the condition is known as Conditional Formatting</a:t>
            </a:r>
          </a:p>
          <a:p>
            <a:endParaRPr lang="en-US" sz="2000" dirty="0"/>
          </a:p>
          <a:p>
            <a:endParaRPr lang="en-IN" sz="2000" dirty="0"/>
          </a:p>
        </p:txBody>
      </p:sp>
      <p:pic>
        <p:nvPicPr>
          <p:cNvPr id="5" name="Picture 4">
            <a:extLst>
              <a:ext uri="{FF2B5EF4-FFF2-40B4-BE49-F238E27FC236}">
                <a16:creationId xmlns:a16="http://schemas.microsoft.com/office/drawing/2014/main" id="{48B30DA8-F03E-B741-1899-B03641C7828F}"/>
              </a:ext>
            </a:extLst>
          </p:cNvPr>
          <p:cNvPicPr>
            <a:picLocks noChangeAspect="1"/>
          </p:cNvPicPr>
          <p:nvPr/>
        </p:nvPicPr>
        <p:blipFill>
          <a:blip r:embed="rId2"/>
          <a:stretch>
            <a:fillRect/>
          </a:stretch>
        </p:blipFill>
        <p:spPr>
          <a:xfrm>
            <a:off x="1717930" y="2223246"/>
            <a:ext cx="8756139" cy="4509247"/>
          </a:xfrm>
          <a:prstGeom prst="rect">
            <a:avLst/>
          </a:prstGeom>
        </p:spPr>
      </p:pic>
    </p:spTree>
    <p:extLst>
      <p:ext uri="{BB962C8B-B14F-4D97-AF65-F5344CB8AC3E}">
        <p14:creationId xmlns:p14="http://schemas.microsoft.com/office/powerpoint/2010/main" val="127040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D0C3-FA78-E644-9BE7-8B26F451BFEC}"/>
              </a:ext>
            </a:extLst>
          </p:cNvPr>
          <p:cNvSpPr>
            <a:spLocks noGrp="1"/>
          </p:cNvSpPr>
          <p:nvPr>
            <p:ph type="title"/>
          </p:nvPr>
        </p:nvSpPr>
        <p:spPr/>
        <p:txBody>
          <a:bodyPr/>
          <a:lstStyle/>
          <a:p>
            <a:r>
              <a:rPr lang="en-IN" dirty="0"/>
              <a:t>Table Aggregation</a:t>
            </a:r>
          </a:p>
        </p:txBody>
      </p:sp>
      <p:pic>
        <p:nvPicPr>
          <p:cNvPr id="7" name="Content Placeholder 6">
            <a:extLst>
              <a:ext uri="{FF2B5EF4-FFF2-40B4-BE49-F238E27FC236}">
                <a16:creationId xmlns:a16="http://schemas.microsoft.com/office/drawing/2014/main" id="{86294587-C5C1-B917-9222-B26670E3463A}"/>
              </a:ext>
            </a:extLst>
          </p:cNvPr>
          <p:cNvPicPr>
            <a:picLocks noGrp="1" noChangeAspect="1"/>
          </p:cNvPicPr>
          <p:nvPr>
            <p:ph idx="1"/>
          </p:nvPr>
        </p:nvPicPr>
        <p:blipFill>
          <a:blip r:embed="rId2"/>
          <a:stretch>
            <a:fillRect/>
          </a:stretch>
        </p:blipFill>
        <p:spPr>
          <a:xfrm>
            <a:off x="1855694" y="1290918"/>
            <a:ext cx="8247530" cy="5567082"/>
          </a:xfrm>
        </p:spPr>
      </p:pic>
    </p:spTree>
    <p:extLst>
      <p:ext uri="{BB962C8B-B14F-4D97-AF65-F5344CB8AC3E}">
        <p14:creationId xmlns:p14="http://schemas.microsoft.com/office/powerpoint/2010/main" val="651898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0850-1790-1D08-0D07-C5AC85162E79}"/>
              </a:ext>
            </a:extLst>
          </p:cNvPr>
          <p:cNvSpPr>
            <a:spLocks noGrp="1"/>
          </p:cNvSpPr>
          <p:nvPr>
            <p:ph type="title"/>
          </p:nvPr>
        </p:nvSpPr>
        <p:spPr/>
        <p:txBody>
          <a:bodyPr/>
          <a:lstStyle/>
          <a:p>
            <a:r>
              <a:rPr lang="en-US" dirty="0"/>
              <a:t>Power BI is a is a collection of components: </a:t>
            </a:r>
            <a:endParaRPr lang="en-IN" dirty="0"/>
          </a:p>
        </p:txBody>
      </p:sp>
      <p:sp>
        <p:nvSpPr>
          <p:cNvPr id="3" name="Content Placeholder 2">
            <a:extLst>
              <a:ext uri="{FF2B5EF4-FFF2-40B4-BE49-F238E27FC236}">
                <a16:creationId xmlns:a16="http://schemas.microsoft.com/office/drawing/2014/main" id="{D6D0F36E-0EF6-9D2E-4859-8C2F1ABE9C7A}"/>
              </a:ext>
            </a:extLst>
          </p:cNvPr>
          <p:cNvSpPr>
            <a:spLocks noGrp="1"/>
          </p:cNvSpPr>
          <p:nvPr>
            <p:ph idx="1"/>
          </p:nvPr>
        </p:nvSpPr>
        <p:spPr/>
        <p:txBody>
          <a:bodyPr/>
          <a:lstStyle/>
          <a:p>
            <a:r>
              <a:rPr lang="en-US" dirty="0"/>
              <a:t>Power Query - For Cleaning the data </a:t>
            </a:r>
          </a:p>
          <a:p>
            <a:r>
              <a:rPr lang="en-US" dirty="0"/>
              <a:t> Power Pivot – creating relationship between multiple data sources </a:t>
            </a:r>
          </a:p>
          <a:p>
            <a:r>
              <a:rPr lang="en-US" dirty="0"/>
              <a:t> Power View – to create different type of charts  </a:t>
            </a:r>
          </a:p>
          <a:p>
            <a:r>
              <a:rPr lang="en-US" dirty="0"/>
              <a:t> Power BI Service – It is a SAAS based online service to share</a:t>
            </a:r>
            <a:endParaRPr lang="en-IN" dirty="0"/>
          </a:p>
        </p:txBody>
      </p:sp>
    </p:spTree>
    <p:extLst>
      <p:ext uri="{BB962C8B-B14F-4D97-AF65-F5344CB8AC3E}">
        <p14:creationId xmlns:p14="http://schemas.microsoft.com/office/powerpoint/2010/main" val="421907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E55-DE72-97C9-34A8-CEC1A7D569FE}"/>
              </a:ext>
            </a:extLst>
          </p:cNvPr>
          <p:cNvSpPr>
            <a:spLocks noGrp="1"/>
          </p:cNvSpPr>
          <p:nvPr>
            <p:ph type="title"/>
          </p:nvPr>
        </p:nvSpPr>
        <p:spPr/>
        <p:txBody>
          <a:bodyPr/>
          <a:lstStyle/>
          <a:p>
            <a:r>
              <a:rPr lang="en-US" dirty="0"/>
              <a:t>Tabular Data in Power BI-Matrix</a:t>
            </a:r>
            <a:endParaRPr lang="en-IN" dirty="0"/>
          </a:p>
        </p:txBody>
      </p:sp>
      <p:sp>
        <p:nvSpPr>
          <p:cNvPr id="3" name="Content Placeholder 2">
            <a:extLst>
              <a:ext uri="{FF2B5EF4-FFF2-40B4-BE49-F238E27FC236}">
                <a16:creationId xmlns:a16="http://schemas.microsoft.com/office/drawing/2014/main" id="{5CDE95A0-09AC-9A5A-81D2-DED45DF1D93E}"/>
              </a:ext>
            </a:extLst>
          </p:cNvPr>
          <p:cNvSpPr>
            <a:spLocks noGrp="1"/>
          </p:cNvSpPr>
          <p:nvPr>
            <p:ph idx="1"/>
          </p:nvPr>
        </p:nvSpPr>
        <p:spPr>
          <a:xfrm>
            <a:off x="591671" y="1308847"/>
            <a:ext cx="10762129" cy="4868116"/>
          </a:xfrm>
        </p:spPr>
        <p:txBody>
          <a:bodyPr>
            <a:normAutofit/>
          </a:bodyPr>
          <a:lstStyle/>
          <a:p>
            <a:r>
              <a:rPr lang="en-US" sz="2000" dirty="0"/>
              <a:t>The matrix is similar to a table. In table duplicate values are displayed and not aggregated. A matrix makes it easier to display data meaningfully across multiple dimensions -- it supports a stepped layout. The matrix automatically aggregates the data and enables drill down</a:t>
            </a:r>
          </a:p>
          <a:p>
            <a:endParaRPr lang="en-US" sz="2000" dirty="0"/>
          </a:p>
          <a:p>
            <a:endParaRPr lang="en-IN" sz="2000" dirty="0"/>
          </a:p>
        </p:txBody>
      </p:sp>
      <p:pic>
        <p:nvPicPr>
          <p:cNvPr id="5" name="Picture 4">
            <a:extLst>
              <a:ext uri="{FF2B5EF4-FFF2-40B4-BE49-F238E27FC236}">
                <a16:creationId xmlns:a16="http://schemas.microsoft.com/office/drawing/2014/main" id="{5058EDD6-3FE3-7FAF-3865-9E69437EF37E}"/>
              </a:ext>
            </a:extLst>
          </p:cNvPr>
          <p:cNvPicPr>
            <a:picLocks noChangeAspect="1"/>
          </p:cNvPicPr>
          <p:nvPr/>
        </p:nvPicPr>
        <p:blipFill>
          <a:blip r:embed="rId2"/>
          <a:stretch>
            <a:fillRect/>
          </a:stretch>
        </p:blipFill>
        <p:spPr>
          <a:xfrm>
            <a:off x="762000" y="2187388"/>
            <a:ext cx="10255624" cy="4563035"/>
          </a:xfrm>
          <a:prstGeom prst="rect">
            <a:avLst/>
          </a:prstGeom>
        </p:spPr>
      </p:pic>
    </p:spTree>
    <p:extLst>
      <p:ext uri="{BB962C8B-B14F-4D97-AF65-F5344CB8AC3E}">
        <p14:creationId xmlns:p14="http://schemas.microsoft.com/office/powerpoint/2010/main" val="2482576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FBE-A128-8390-D3B6-322227E058C1}"/>
              </a:ext>
            </a:extLst>
          </p:cNvPr>
          <p:cNvSpPr>
            <a:spLocks noGrp="1"/>
          </p:cNvSpPr>
          <p:nvPr>
            <p:ph type="title"/>
          </p:nvPr>
        </p:nvSpPr>
        <p:spPr/>
        <p:txBody>
          <a:bodyPr/>
          <a:lstStyle/>
          <a:p>
            <a:r>
              <a:rPr lang="en-IN" dirty="0"/>
              <a:t>Matrix Hierarchies</a:t>
            </a:r>
          </a:p>
        </p:txBody>
      </p:sp>
      <p:sp>
        <p:nvSpPr>
          <p:cNvPr id="3" name="Content Placeholder 2">
            <a:extLst>
              <a:ext uri="{FF2B5EF4-FFF2-40B4-BE49-F238E27FC236}">
                <a16:creationId xmlns:a16="http://schemas.microsoft.com/office/drawing/2014/main" id="{256472E2-7BFA-D260-A944-9FE4AE2881D7}"/>
              </a:ext>
            </a:extLst>
          </p:cNvPr>
          <p:cNvSpPr>
            <a:spLocks noGrp="1"/>
          </p:cNvSpPr>
          <p:nvPr>
            <p:ph idx="1"/>
          </p:nvPr>
        </p:nvSpPr>
        <p:spPr>
          <a:xfrm>
            <a:off x="528918" y="1398494"/>
            <a:ext cx="10824882" cy="4778469"/>
          </a:xfrm>
        </p:spPr>
        <p:txBody>
          <a:bodyPr>
            <a:normAutofit/>
          </a:bodyPr>
          <a:lstStyle/>
          <a:p>
            <a:r>
              <a:rPr lang="en-US" sz="2000" dirty="0"/>
              <a:t>Hierarchies gives expand &amp; collapse feature to a field. You just need to drop one field over another to get the hierarch</a:t>
            </a:r>
            <a:endParaRPr lang="en-IN" sz="2000" dirty="0"/>
          </a:p>
        </p:txBody>
      </p:sp>
    </p:spTree>
    <p:extLst>
      <p:ext uri="{BB962C8B-B14F-4D97-AF65-F5344CB8AC3E}">
        <p14:creationId xmlns:p14="http://schemas.microsoft.com/office/powerpoint/2010/main" val="2943907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F4B6-2EDC-5047-393A-A9C76CC4F942}"/>
              </a:ext>
            </a:extLst>
          </p:cNvPr>
          <p:cNvSpPr>
            <a:spLocks noGrp="1"/>
          </p:cNvSpPr>
          <p:nvPr>
            <p:ph type="title"/>
          </p:nvPr>
        </p:nvSpPr>
        <p:spPr/>
        <p:txBody>
          <a:bodyPr/>
          <a:lstStyle/>
          <a:p>
            <a:r>
              <a:rPr lang="en-US" dirty="0"/>
              <a:t>Line chart</a:t>
            </a:r>
            <a:endParaRPr lang="en-IN" dirty="0"/>
          </a:p>
        </p:txBody>
      </p:sp>
      <p:sp>
        <p:nvSpPr>
          <p:cNvPr id="3" name="Content Placeholder 2">
            <a:extLst>
              <a:ext uri="{FF2B5EF4-FFF2-40B4-BE49-F238E27FC236}">
                <a16:creationId xmlns:a16="http://schemas.microsoft.com/office/drawing/2014/main" id="{6C0BBFAA-744D-0CA4-F27D-A3D24F4C2BA0}"/>
              </a:ext>
            </a:extLst>
          </p:cNvPr>
          <p:cNvSpPr>
            <a:spLocks noGrp="1"/>
          </p:cNvSpPr>
          <p:nvPr>
            <p:ph idx="1"/>
          </p:nvPr>
        </p:nvSpPr>
        <p:spPr>
          <a:xfrm>
            <a:off x="632012" y="1359460"/>
            <a:ext cx="10515600" cy="4351338"/>
          </a:xfrm>
        </p:spPr>
        <p:txBody>
          <a:bodyPr>
            <a:normAutofit/>
          </a:bodyPr>
          <a:lstStyle/>
          <a:p>
            <a:r>
              <a:rPr lang="en-US" sz="1800" dirty="0"/>
              <a:t>To create a line chart we need to have a date field</a:t>
            </a:r>
          </a:p>
          <a:p>
            <a:r>
              <a:rPr lang="en-US" sz="1800" dirty="0"/>
              <a:t>It is generally used to display a trend</a:t>
            </a:r>
          </a:p>
          <a:p>
            <a:r>
              <a:rPr lang="en-US" sz="1800" dirty="0"/>
              <a:t>As the date field has been used in Line Chart it also gives the feature of Auto Hierarchy</a:t>
            </a:r>
            <a:endParaRPr lang="en-IN" sz="1800" dirty="0"/>
          </a:p>
        </p:txBody>
      </p:sp>
      <p:pic>
        <p:nvPicPr>
          <p:cNvPr id="5" name="Picture 4">
            <a:extLst>
              <a:ext uri="{FF2B5EF4-FFF2-40B4-BE49-F238E27FC236}">
                <a16:creationId xmlns:a16="http://schemas.microsoft.com/office/drawing/2014/main" id="{71509ED5-CEE7-3A40-F5D7-C5BF2F2C1560}"/>
              </a:ext>
            </a:extLst>
          </p:cNvPr>
          <p:cNvPicPr>
            <a:picLocks noChangeAspect="1"/>
          </p:cNvPicPr>
          <p:nvPr/>
        </p:nvPicPr>
        <p:blipFill>
          <a:blip r:embed="rId2"/>
          <a:stretch>
            <a:fillRect/>
          </a:stretch>
        </p:blipFill>
        <p:spPr>
          <a:xfrm>
            <a:off x="546847" y="2561012"/>
            <a:ext cx="11304494" cy="4296988"/>
          </a:xfrm>
          <a:prstGeom prst="rect">
            <a:avLst/>
          </a:prstGeom>
        </p:spPr>
      </p:pic>
    </p:spTree>
    <p:extLst>
      <p:ext uri="{BB962C8B-B14F-4D97-AF65-F5344CB8AC3E}">
        <p14:creationId xmlns:p14="http://schemas.microsoft.com/office/powerpoint/2010/main" val="49318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94E0-D370-F057-4180-58D7D6A7C1E6}"/>
              </a:ext>
            </a:extLst>
          </p:cNvPr>
          <p:cNvSpPr>
            <a:spLocks noGrp="1"/>
          </p:cNvSpPr>
          <p:nvPr>
            <p:ph type="title"/>
          </p:nvPr>
        </p:nvSpPr>
        <p:spPr/>
        <p:txBody>
          <a:bodyPr/>
          <a:lstStyle/>
          <a:p>
            <a:r>
              <a:rPr lang="en-US" dirty="0"/>
              <a:t>Area Chart in Power BI </a:t>
            </a:r>
            <a:endParaRPr lang="en-IN" dirty="0"/>
          </a:p>
        </p:txBody>
      </p:sp>
      <p:sp>
        <p:nvSpPr>
          <p:cNvPr id="3" name="Content Placeholder 2">
            <a:extLst>
              <a:ext uri="{FF2B5EF4-FFF2-40B4-BE49-F238E27FC236}">
                <a16:creationId xmlns:a16="http://schemas.microsoft.com/office/drawing/2014/main" id="{8A257344-C9BA-C2EE-5C1B-454046F4CCAF}"/>
              </a:ext>
            </a:extLst>
          </p:cNvPr>
          <p:cNvSpPr>
            <a:spLocks noGrp="1"/>
          </p:cNvSpPr>
          <p:nvPr>
            <p:ph idx="1"/>
          </p:nvPr>
        </p:nvSpPr>
        <p:spPr>
          <a:xfrm>
            <a:off x="721659" y="1440143"/>
            <a:ext cx="10515600" cy="4351338"/>
          </a:xfrm>
        </p:spPr>
        <p:txBody>
          <a:bodyPr>
            <a:normAutofit/>
          </a:bodyPr>
          <a:lstStyle/>
          <a:p>
            <a:r>
              <a:rPr lang="en-US" sz="2000" dirty="0"/>
              <a:t>Area Chart is the enhancement of line chart where the area below the line is filed.</a:t>
            </a:r>
          </a:p>
          <a:p>
            <a:endParaRPr lang="en-US" sz="2000" dirty="0"/>
          </a:p>
          <a:p>
            <a:endParaRPr lang="en-IN" sz="2000" dirty="0"/>
          </a:p>
        </p:txBody>
      </p:sp>
      <p:pic>
        <p:nvPicPr>
          <p:cNvPr id="5" name="Picture 4">
            <a:extLst>
              <a:ext uri="{FF2B5EF4-FFF2-40B4-BE49-F238E27FC236}">
                <a16:creationId xmlns:a16="http://schemas.microsoft.com/office/drawing/2014/main" id="{AD9FA79B-EB71-B011-E22A-DA528B260DC6}"/>
              </a:ext>
            </a:extLst>
          </p:cNvPr>
          <p:cNvPicPr>
            <a:picLocks noChangeAspect="1"/>
          </p:cNvPicPr>
          <p:nvPr/>
        </p:nvPicPr>
        <p:blipFill>
          <a:blip r:embed="rId2"/>
          <a:stretch>
            <a:fillRect/>
          </a:stretch>
        </p:blipFill>
        <p:spPr>
          <a:xfrm>
            <a:off x="1124446" y="2000342"/>
            <a:ext cx="9462871" cy="5072811"/>
          </a:xfrm>
          <a:prstGeom prst="rect">
            <a:avLst/>
          </a:prstGeom>
        </p:spPr>
      </p:pic>
    </p:spTree>
    <p:extLst>
      <p:ext uri="{BB962C8B-B14F-4D97-AF65-F5344CB8AC3E}">
        <p14:creationId xmlns:p14="http://schemas.microsoft.com/office/powerpoint/2010/main" val="4214456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C92E-EEA8-912B-A7E1-E30C3F322B32}"/>
              </a:ext>
            </a:extLst>
          </p:cNvPr>
          <p:cNvSpPr>
            <a:spLocks noGrp="1"/>
          </p:cNvSpPr>
          <p:nvPr>
            <p:ph type="title"/>
          </p:nvPr>
        </p:nvSpPr>
        <p:spPr/>
        <p:txBody>
          <a:bodyPr/>
          <a:lstStyle/>
          <a:p>
            <a:r>
              <a:rPr lang="en-US" dirty="0"/>
              <a:t>Combo Chart in Power BI </a:t>
            </a:r>
            <a:endParaRPr lang="en-IN" dirty="0"/>
          </a:p>
        </p:txBody>
      </p:sp>
      <p:sp>
        <p:nvSpPr>
          <p:cNvPr id="3" name="Content Placeholder 2">
            <a:extLst>
              <a:ext uri="{FF2B5EF4-FFF2-40B4-BE49-F238E27FC236}">
                <a16:creationId xmlns:a16="http://schemas.microsoft.com/office/drawing/2014/main" id="{0D59DA8B-F073-B7DB-000F-E13EE813E4C4}"/>
              </a:ext>
            </a:extLst>
          </p:cNvPr>
          <p:cNvSpPr>
            <a:spLocks noGrp="1"/>
          </p:cNvSpPr>
          <p:nvPr>
            <p:ph idx="1"/>
          </p:nvPr>
        </p:nvSpPr>
        <p:spPr>
          <a:xfrm>
            <a:off x="694764" y="1511861"/>
            <a:ext cx="10515600" cy="4351338"/>
          </a:xfrm>
        </p:spPr>
        <p:txBody>
          <a:bodyPr>
            <a:normAutofit/>
          </a:bodyPr>
          <a:lstStyle/>
          <a:p>
            <a:r>
              <a:rPr lang="en-US" sz="2000" dirty="0"/>
              <a:t>Combo Chart is a combination of Line &amp; Column chart. Also be considers as dual axis chart. It is used to compare the two measures . Line &amp; Clustered Column.</a:t>
            </a:r>
          </a:p>
          <a:p>
            <a:endParaRPr lang="en-US" sz="2000" dirty="0"/>
          </a:p>
          <a:p>
            <a:endParaRPr lang="en-IN" sz="2000" dirty="0"/>
          </a:p>
        </p:txBody>
      </p:sp>
      <p:pic>
        <p:nvPicPr>
          <p:cNvPr id="5" name="Picture 4">
            <a:extLst>
              <a:ext uri="{FF2B5EF4-FFF2-40B4-BE49-F238E27FC236}">
                <a16:creationId xmlns:a16="http://schemas.microsoft.com/office/drawing/2014/main" id="{DF7152AD-B8F0-7127-3620-9F019DC884B1}"/>
              </a:ext>
            </a:extLst>
          </p:cNvPr>
          <p:cNvPicPr>
            <a:picLocks noChangeAspect="1"/>
          </p:cNvPicPr>
          <p:nvPr/>
        </p:nvPicPr>
        <p:blipFill>
          <a:blip r:embed="rId2"/>
          <a:stretch>
            <a:fillRect/>
          </a:stretch>
        </p:blipFill>
        <p:spPr>
          <a:xfrm>
            <a:off x="860611" y="2346168"/>
            <a:ext cx="10183906" cy="4216233"/>
          </a:xfrm>
          <a:prstGeom prst="rect">
            <a:avLst/>
          </a:prstGeom>
        </p:spPr>
      </p:pic>
    </p:spTree>
    <p:extLst>
      <p:ext uri="{BB962C8B-B14F-4D97-AF65-F5344CB8AC3E}">
        <p14:creationId xmlns:p14="http://schemas.microsoft.com/office/powerpoint/2010/main" val="240328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1316-CA67-EC6E-428D-F11BFDEF8592}"/>
              </a:ext>
            </a:extLst>
          </p:cNvPr>
          <p:cNvSpPr>
            <a:spLocks noGrp="1"/>
          </p:cNvSpPr>
          <p:nvPr>
            <p:ph type="title"/>
          </p:nvPr>
        </p:nvSpPr>
        <p:spPr/>
        <p:txBody>
          <a:bodyPr/>
          <a:lstStyle/>
          <a:p>
            <a:r>
              <a:rPr lang="en-US" dirty="0"/>
              <a:t>Combo Chart in Power BI </a:t>
            </a:r>
            <a:endParaRPr lang="en-IN" dirty="0"/>
          </a:p>
        </p:txBody>
      </p:sp>
      <p:sp>
        <p:nvSpPr>
          <p:cNvPr id="3" name="Content Placeholder 2">
            <a:extLst>
              <a:ext uri="{FF2B5EF4-FFF2-40B4-BE49-F238E27FC236}">
                <a16:creationId xmlns:a16="http://schemas.microsoft.com/office/drawing/2014/main" id="{EEC1AF0D-DD3D-F964-CAF7-1CE3D18D9576}"/>
              </a:ext>
            </a:extLst>
          </p:cNvPr>
          <p:cNvSpPr>
            <a:spLocks noGrp="1"/>
          </p:cNvSpPr>
          <p:nvPr>
            <p:ph idx="1"/>
          </p:nvPr>
        </p:nvSpPr>
        <p:spPr>
          <a:xfrm>
            <a:off x="712695" y="1520825"/>
            <a:ext cx="10515600" cy="4351338"/>
          </a:xfrm>
        </p:spPr>
        <p:txBody>
          <a:bodyPr>
            <a:normAutofit/>
          </a:bodyPr>
          <a:lstStyle/>
          <a:p>
            <a:r>
              <a:rPr lang="en-US" sz="2000" dirty="0"/>
              <a:t>Combo Chart is a combination of Line &amp; Column chart. Also be considers as dual axis chart. It is used to compare the two measures . Line &amp; Stacked column</a:t>
            </a:r>
          </a:p>
          <a:p>
            <a:endParaRPr lang="en-US" sz="2000" dirty="0"/>
          </a:p>
          <a:p>
            <a:endParaRPr lang="en-IN" sz="2000" dirty="0"/>
          </a:p>
        </p:txBody>
      </p:sp>
      <p:pic>
        <p:nvPicPr>
          <p:cNvPr id="5" name="Picture 4">
            <a:extLst>
              <a:ext uri="{FF2B5EF4-FFF2-40B4-BE49-F238E27FC236}">
                <a16:creationId xmlns:a16="http://schemas.microsoft.com/office/drawing/2014/main" id="{12389C10-C281-031F-A028-62A4DE3E84ED}"/>
              </a:ext>
            </a:extLst>
          </p:cNvPr>
          <p:cNvPicPr>
            <a:picLocks noChangeAspect="1"/>
          </p:cNvPicPr>
          <p:nvPr/>
        </p:nvPicPr>
        <p:blipFill>
          <a:blip r:embed="rId2"/>
          <a:stretch>
            <a:fillRect/>
          </a:stretch>
        </p:blipFill>
        <p:spPr>
          <a:xfrm>
            <a:off x="574388" y="2205316"/>
            <a:ext cx="10904917" cy="4482495"/>
          </a:xfrm>
          <a:prstGeom prst="rect">
            <a:avLst/>
          </a:prstGeom>
        </p:spPr>
      </p:pic>
    </p:spTree>
    <p:extLst>
      <p:ext uri="{BB962C8B-B14F-4D97-AF65-F5344CB8AC3E}">
        <p14:creationId xmlns:p14="http://schemas.microsoft.com/office/powerpoint/2010/main" val="2353474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101C4-3DCE-B135-96D7-D2A3AA298BFB}"/>
              </a:ext>
            </a:extLst>
          </p:cNvPr>
          <p:cNvSpPr>
            <a:spLocks noGrp="1"/>
          </p:cNvSpPr>
          <p:nvPr>
            <p:ph type="title"/>
          </p:nvPr>
        </p:nvSpPr>
        <p:spPr/>
        <p:txBody>
          <a:bodyPr/>
          <a:lstStyle/>
          <a:p>
            <a:r>
              <a:rPr lang="en-US" dirty="0"/>
              <a:t>Scatter Chart in Power BI </a:t>
            </a:r>
            <a:endParaRPr lang="en-IN" dirty="0"/>
          </a:p>
        </p:txBody>
      </p:sp>
      <p:sp>
        <p:nvSpPr>
          <p:cNvPr id="3" name="Content Placeholder 2">
            <a:extLst>
              <a:ext uri="{FF2B5EF4-FFF2-40B4-BE49-F238E27FC236}">
                <a16:creationId xmlns:a16="http://schemas.microsoft.com/office/drawing/2014/main" id="{357FC48C-4A9B-02C4-2698-7D24E0DA3B35}"/>
              </a:ext>
            </a:extLst>
          </p:cNvPr>
          <p:cNvSpPr>
            <a:spLocks noGrp="1"/>
          </p:cNvSpPr>
          <p:nvPr>
            <p:ph idx="1"/>
          </p:nvPr>
        </p:nvSpPr>
        <p:spPr>
          <a:xfrm>
            <a:off x="730624" y="1395320"/>
            <a:ext cx="10515600" cy="4351338"/>
          </a:xfrm>
        </p:spPr>
        <p:txBody>
          <a:bodyPr>
            <a:normAutofit/>
          </a:bodyPr>
          <a:lstStyle/>
          <a:p>
            <a:r>
              <a:rPr lang="en-US" sz="2400" dirty="0"/>
              <a:t>Scatter chart is used to compare the two numeric files (measures) . It is the only default animation chart in Power BI.</a:t>
            </a:r>
          </a:p>
          <a:p>
            <a:endParaRPr lang="en-US" sz="2400" dirty="0"/>
          </a:p>
          <a:p>
            <a:endParaRPr lang="en-IN" sz="2400" dirty="0"/>
          </a:p>
        </p:txBody>
      </p:sp>
      <p:pic>
        <p:nvPicPr>
          <p:cNvPr id="7" name="Picture 6">
            <a:extLst>
              <a:ext uri="{FF2B5EF4-FFF2-40B4-BE49-F238E27FC236}">
                <a16:creationId xmlns:a16="http://schemas.microsoft.com/office/drawing/2014/main" id="{05CBF7CD-3140-6AC6-944D-12F51A220DCE}"/>
              </a:ext>
            </a:extLst>
          </p:cNvPr>
          <p:cNvPicPr>
            <a:picLocks noChangeAspect="1"/>
          </p:cNvPicPr>
          <p:nvPr/>
        </p:nvPicPr>
        <p:blipFill>
          <a:blip r:embed="rId2"/>
          <a:stretch>
            <a:fillRect/>
          </a:stretch>
        </p:blipFill>
        <p:spPr>
          <a:xfrm>
            <a:off x="472888" y="2196360"/>
            <a:ext cx="11246223" cy="4580493"/>
          </a:xfrm>
          <a:prstGeom prst="rect">
            <a:avLst/>
          </a:prstGeom>
        </p:spPr>
      </p:pic>
    </p:spTree>
    <p:extLst>
      <p:ext uri="{BB962C8B-B14F-4D97-AF65-F5344CB8AC3E}">
        <p14:creationId xmlns:p14="http://schemas.microsoft.com/office/powerpoint/2010/main" val="3917509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DE33-73AB-6698-064D-BEF1ABFBD12C}"/>
              </a:ext>
            </a:extLst>
          </p:cNvPr>
          <p:cNvSpPr>
            <a:spLocks noGrp="1"/>
          </p:cNvSpPr>
          <p:nvPr>
            <p:ph type="title"/>
          </p:nvPr>
        </p:nvSpPr>
        <p:spPr/>
        <p:txBody>
          <a:bodyPr/>
          <a:lstStyle/>
          <a:p>
            <a:r>
              <a:rPr lang="en-US" dirty="0"/>
              <a:t>Waterfall Chart in Power BI</a:t>
            </a:r>
            <a:endParaRPr lang="en-IN" dirty="0"/>
          </a:p>
        </p:txBody>
      </p:sp>
      <p:sp>
        <p:nvSpPr>
          <p:cNvPr id="3" name="Content Placeholder 2">
            <a:extLst>
              <a:ext uri="{FF2B5EF4-FFF2-40B4-BE49-F238E27FC236}">
                <a16:creationId xmlns:a16="http://schemas.microsoft.com/office/drawing/2014/main" id="{E25EF884-7BEF-873D-7022-E25CE0E7AC83}"/>
              </a:ext>
            </a:extLst>
          </p:cNvPr>
          <p:cNvSpPr>
            <a:spLocks noGrp="1"/>
          </p:cNvSpPr>
          <p:nvPr>
            <p:ph idx="1"/>
          </p:nvPr>
        </p:nvSpPr>
        <p:spPr>
          <a:xfrm>
            <a:off x="694765" y="1377389"/>
            <a:ext cx="10515600" cy="4351338"/>
          </a:xfrm>
        </p:spPr>
        <p:txBody>
          <a:bodyPr>
            <a:normAutofit/>
          </a:bodyPr>
          <a:lstStyle/>
          <a:p>
            <a:r>
              <a:rPr lang="en-US" sz="2000" dirty="0"/>
              <a:t>Waterfall chart is useful when we want to display the trend.</a:t>
            </a:r>
          </a:p>
          <a:p>
            <a:endParaRPr lang="en-US" sz="2000" dirty="0"/>
          </a:p>
          <a:p>
            <a:endParaRPr lang="en-IN" sz="2000" dirty="0"/>
          </a:p>
        </p:txBody>
      </p:sp>
      <p:pic>
        <p:nvPicPr>
          <p:cNvPr id="5" name="Picture 4">
            <a:extLst>
              <a:ext uri="{FF2B5EF4-FFF2-40B4-BE49-F238E27FC236}">
                <a16:creationId xmlns:a16="http://schemas.microsoft.com/office/drawing/2014/main" id="{89D86F1C-4AA1-510A-AF4E-765C102F6372}"/>
              </a:ext>
            </a:extLst>
          </p:cNvPr>
          <p:cNvPicPr>
            <a:picLocks noChangeAspect="1"/>
          </p:cNvPicPr>
          <p:nvPr/>
        </p:nvPicPr>
        <p:blipFill>
          <a:blip r:embed="rId2"/>
          <a:stretch>
            <a:fillRect/>
          </a:stretch>
        </p:blipFill>
        <p:spPr>
          <a:xfrm>
            <a:off x="694765" y="1816639"/>
            <a:ext cx="10515600" cy="4924352"/>
          </a:xfrm>
          <a:prstGeom prst="rect">
            <a:avLst/>
          </a:prstGeom>
        </p:spPr>
      </p:pic>
    </p:spTree>
    <p:extLst>
      <p:ext uri="{BB962C8B-B14F-4D97-AF65-F5344CB8AC3E}">
        <p14:creationId xmlns:p14="http://schemas.microsoft.com/office/powerpoint/2010/main" val="271394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BD4D-5503-74FF-E1AE-1DC832621A00}"/>
              </a:ext>
            </a:extLst>
          </p:cNvPr>
          <p:cNvSpPr>
            <a:spLocks noGrp="1"/>
          </p:cNvSpPr>
          <p:nvPr>
            <p:ph type="title"/>
          </p:nvPr>
        </p:nvSpPr>
        <p:spPr/>
        <p:txBody>
          <a:bodyPr/>
          <a:lstStyle/>
          <a:p>
            <a:r>
              <a:rPr lang="en-US" dirty="0"/>
              <a:t>Tree Map in Power BI</a:t>
            </a:r>
            <a:endParaRPr lang="en-IN" dirty="0"/>
          </a:p>
        </p:txBody>
      </p:sp>
      <p:sp>
        <p:nvSpPr>
          <p:cNvPr id="3" name="Content Placeholder 2">
            <a:extLst>
              <a:ext uri="{FF2B5EF4-FFF2-40B4-BE49-F238E27FC236}">
                <a16:creationId xmlns:a16="http://schemas.microsoft.com/office/drawing/2014/main" id="{720B75FB-FA85-B662-E5B3-265FC280CEB0}"/>
              </a:ext>
            </a:extLst>
          </p:cNvPr>
          <p:cNvSpPr>
            <a:spLocks noGrp="1"/>
          </p:cNvSpPr>
          <p:nvPr>
            <p:ph idx="1"/>
          </p:nvPr>
        </p:nvSpPr>
        <p:spPr>
          <a:xfrm>
            <a:off x="587188" y="1395319"/>
            <a:ext cx="10515600" cy="4351338"/>
          </a:xfrm>
        </p:spPr>
        <p:txBody>
          <a:bodyPr>
            <a:normAutofit/>
          </a:bodyPr>
          <a:lstStyle/>
          <a:p>
            <a:r>
              <a:rPr lang="en-US" sz="2000" dirty="0"/>
              <a:t>Tree map displays the data in a form of boxes / rectangles of various size. These are useful to display a parent child relationship in the fields.</a:t>
            </a:r>
          </a:p>
          <a:p>
            <a:endParaRPr lang="en-US" sz="2000" dirty="0"/>
          </a:p>
          <a:p>
            <a:endParaRPr lang="en-IN" sz="2000" dirty="0"/>
          </a:p>
        </p:txBody>
      </p:sp>
      <p:pic>
        <p:nvPicPr>
          <p:cNvPr id="5" name="Picture 4">
            <a:extLst>
              <a:ext uri="{FF2B5EF4-FFF2-40B4-BE49-F238E27FC236}">
                <a16:creationId xmlns:a16="http://schemas.microsoft.com/office/drawing/2014/main" id="{D3FC9329-8807-036F-9F66-E54683723BBC}"/>
              </a:ext>
            </a:extLst>
          </p:cNvPr>
          <p:cNvPicPr>
            <a:picLocks noChangeAspect="1"/>
          </p:cNvPicPr>
          <p:nvPr/>
        </p:nvPicPr>
        <p:blipFill>
          <a:blip r:embed="rId2"/>
          <a:stretch>
            <a:fillRect/>
          </a:stretch>
        </p:blipFill>
        <p:spPr>
          <a:xfrm>
            <a:off x="838200" y="2130874"/>
            <a:ext cx="10766612" cy="4645977"/>
          </a:xfrm>
          <a:prstGeom prst="rect">
            <a:avLst/>
          </a:prstGeom>
        </p:spPr>
      </p:pic>
    </p:spTree>
    <p:extLst>
      <p:ext uri="{BB962C8B-B14F-4D97-AF65-F5344CB8AC3E}">
        <p14:creationId xmlns:p14="http://schemas.microsoft.com/office/powerpoint/2010/main" val="1382606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764F-0A38-F990-710A-20CF8DCAB23B}"/>
              </a:ext>
            </a:extLst>
          </p:cNvPr>
          <p:cNvSpPr>
            <a:spLocks noGrp="1"/>
          </p:cNvSpPr>
          <p:nvPr>
            <p:ph type="title"/>
          </p:nvPr>
        </p:nvSpPr>
        <p:spPr/>
        <p:txBody>
          <a:bodyPr/>
          <a:lstStyle/>
          <a:p>
            <a:r>
              <a:rPr lang="en-US" dirty="0"/>
              <a:t>Gauge Chart in Power BI</a:t>
            </a:r>
            <a:endParaRPr lang="en-IN" dirty="0"/>
          </a:p>
        </p:txBody>
      </p:sp>
      <p:sp>
        <p:nvSpPr>
          <p:cNvPr id="3" name="Content Placeholder 2">
            <a:extLst>
              <a:ext uri="{FF2B5EF4-FFF2-40B4-BE49-F238E27FC236}">
                <a16:creationId xmlns:a16="http://schemas.microsoft.com/office/drawing/2014/main" id="{F6F2AF75-1610-70CE-4B96-A62AEAB4C1B6}"/>
              </a:ext>
            </a:extLst>
          </p:cNvPr>
          <p:cNvSpPr>
            <a:spLocks noGrp="1"/>
          </p:cNvSpPr>
          <p:nvPr>
            <p:ph idx="1"/>
          </p:nvPr>
        </p:nvSpPr>
        <p:spPr>
          <a:xfrm>
            <a:off x="623047" y="1386354"/>
            <a:ext cx="10515600" cy="4351338"/>
          </a:xfrm>
        </p:spPr>
        <p:txBody>
          <a:bodyPr>
            <a:normAutofit/>
          </a:bodyPr>
          <a:lstStyle/>
          <a:p>
            <a:r>
              <a:rPr lang="en-US" sz="2000" dirty="0"/>
              <a:t>gauge chart is a half circle and shows a single value that measures progress toward a goal . The line (or needle) represents the goal or target value and the filled circle represents the actual value.</a:t>
            </a:r>
          </a:p>
          <a:p>
            <a:endParaRPr lang="en-US" sz="2000" dirty="0"/>
          </a:p>
          <a:p>
            <a:endParaRPr lang="en-IN" sz="2000" dirty="0"/>
          </a:p>
        </p:txBody>
      </p:sp>
      <p:pic>
        <p:nvPicPr>
          <p:cNvPr id="5" name="Picture 4">
            <a:extLst>
              <a:ext uri="{FF2B5EF4-FFF2-40B4-BE49-F238E27FC236}">
                <a16:creationId xmlns:a16="http://schemas.microsoft.com/office/drawing/2014/main" id="{3028AC5E-F60B-5EF0-8961-4F1434B3E4C4}"/>
              </a:ext>
            </a:extLst>
          </p:cNvPr>
          <p:cNvPicPr>
            <a:picLocks noChangeAspect="1"/>
          </p:cNvPicPr>
          <p:nvPr/>
        </p:nvPicPr>
        <p:blipFill>
          <a:blip r:embed="rId2"/>
          <a:stretch>
            <a:fillRect/>
          </a:stretch>
        </p:blipFill>
        <p:spPr>
          <a:xfrm>
            <a:off x="838200" y="2204996"/>
            <a:ext cx="3329432" cy="4805403"/>
          </a:xfrm>
          <a:prstGeom prst="rect">
            <a:avLst/>
          </a:prstGeom>
        </p:spPr>
      </p:pic>
      <p:pic>
        <p:nvPicPr>
          <p:cNvPr id="9" name="Picture 8">
            <a:extLst>
              <a:ext uri="{FF2B5EF4-FFF2-40B4-BE49-F238E27FC236}">
                <a16:creationId xmlns:a16="http://schemas.microsoft.com/office/drawing/2014/main" id="{F3417A2C-BA3E-07E3-DF6E-094F03D2488C}"/>
              </a:ext>
            </a:extLst>
          </p:cNvPr>
          <p:cNvPicPr>
            <a:picLocks noChangeAspect="1"/>
          </p:cNvPicPr>
          <p:nvPr/>
        </p:nvPicPr>
        <p:blipFill>
          <a:blip r:embed="rId3"/>
          <a:stretch>
            <a:fillRect/>
          </a:stretch>
        </p:blipFill>
        <p:spPr>
          <a:xfrm>
            <a:off x="4232766" y="2312573"/>
            <a:ext cx="7013458" cy="4446348"/>
          </a:xfrm>
          <a:prstGeom prst="rect">
            <a:avLst/>
          </a:prstGeom>
        </p:spPr>
      </p:pic>
    </p:spTree>
    <p:extLst>
      <p:ext uri="{BB962C8B-B14F-4D97-AF65-F5344CB8AC3E}">
        <p14:creationId xmlns:p14="http://schemas.microsoft.com/office/powerpoint/2010/main" val="1589961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1FF6-C30E-9513-2346-DFEBD17ADCBF}"/>
              </a:ext>
            </a:extLst>
          </p:cNvPr>
          <p:cNvSpPr>
            <a:spLocks noGrp="1"/>
          </p:cNvSpPr>
          <p:nvPr>
            <p:ph type="title"/>
          </p:nvPr>
        </p:nvSpPr>
        <p:spPr/>
        <p:txBody>
          <a:bodyPr/>
          <a:lstStyle/>
          <a:p>
            <a:r>
              <a:rPr lang="en-IN" dirty="0"/>
              <a:t>Why Power BI? </a:t>
            </a:r>
          </a:p>
        </p:txBody>
      </p:sp>
      <p:sp>
        <p:nvSpPr>
          <p:cNvPr id="3" name="Content Placeholder 2">
            <a:extLst>
              <a:ext uri="{FF2B5EF4-FFF2-40B4-BE49-F238E27FC236}">
                <a16:creationId xmlns:a16="http://schemas.microsoft.com/office/drawing/2014/main" id="{A7933476-4339-21AB-73D8-B6131EA9FA17}"/>
              </a:ext>
            </a:extLst>
          </p:cNvPr>
          <p:cNvSpPr>
            <a:spLocks noGrp="1"/>
          </p:cNvSpPr>
          <p:nvPr>
            <p:ph idx="1"/>
          </p:nvPr>
        </p:nvSpPr>
        <p:spPr/>
        <p:txBody>
          <a:bodyPr/>
          <a:lstStyle/>
          <a:p>
            <a:r>
              <a:rPr lang="en-US" dirty="0"/>
              <a:t>Speed </a:t>
            </a:r>
          </a:p>
          <a:p>
            <a:r>
              <a:rPr lang="en-US" dirty="0"/>
              <a:t>User Friendly </a:t>
            </a:r>
          </a:p>
          <a:p>
            <a:r>
              <a:rPr lang="en-US" dirty="0"/>
              <a:t>Eye-catching and Interactive Dashboards </a:t>
            </a:r>
          </a:p>
          <a:p>
            <a:r>
              <a:rPr lang="en-US" dirty="0"/>
              <a:t>Maximum Features (functions , visuals) </a:t>
            </a:r>
          </a:p>
          <a:p>
            <a:r>
              <a:rPr lang="en-US" dirty="0"/>
              <a:t>Cost – cheapest tool </a:t>
            </a:r>
          </a:p>
          <a:p>
            <a:r>
              <a:rPr lang="en-US" dirty="0"/>
              <a:t>Data connectivity – can connect to ~ 100 data source</a:t>
            </a:r>
            <a:endParaRPr lang="en-IN" dirty="0"/>
          </a:p>
        </p:txBody>
      </p:sp>
    </p:spTree>
    <p:extLst>
      <p:ext uri="{BB962C8B-B14F-4D97-AF65-F5344CB8AC3E}">
        <p14:creationId xmlns:p14="http://schemas.microsoft.com/office/powerpoint/2010/main" val="797691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EB3-2671-56C2-C03A-8CBE5A2076F0}"/>
              </a:ext>
            </a:extLst>
          </p:cNvPr>
          <p:cNvSpPr>
            <a:spLocks noGrp="1"/>
          </p:cNvSpPr>
          <p:nvPr>
            <p:ph type="title"/>
          </p:nvPr>
        </p:nvSpPr>
        <p:spPr/>
        <p:txBody>
          <a:bodyPr/>
          <a:lstStyle/>
          <a:p>
            <a:r>
              <a:rPr lang="en-IN" dirty="0"/>
              <a:t>Cards in Power BI</a:t>
            </a:r>
          </a:p>
        </p:txBody>
      </p:sp>
      <p:sp>
        <p:nvSpPr>
          <p:cNvPr id="3" name="Content Placeholder 2">
            <a:extLst>
              <a:ext uri="{FF2B5EF4-FFF2-40B4-BE49-F238E27FC236}">
                <a16:creationId xmlns:a16="http://schemas.microsoft.com/office/drawing/2014/main" id="{12DA0CE2-73C5-2698-B0FB-ABAB6E5A42F5}"/>
              </a:ext>
            </a:extLst>
          </p:cNvPr>
          <p:cNvSpPr>
            <a:spLocks noGrp="1"/>
          </p:cNvSpPr>
          <p:nvPr>
            <p:ph idx="1"/>
          </p:nvPr>
        </p:nvSpPr>
        <p:spPr>
          <a:xfrm>
            <a:off x="721659" y="1359461"/>
            <a:ext cx="10515600" cy="4351338"/>
          </a:xfrm>
        </p:spPr>
        <p:txBody>
          <a:bodyPr>
            <a:normAutofit/>
          </a:bodyPr>
          <a:lstStyle/>
          <a:p>
            <a:r>
              <a:rPr lang="en-US" sz="2000" dirty="0"/>
              <a:t>Cards are the indicator which gives some value could be Number, Text Date .</a:t>
            </a:r>
          </a:p>
          <a:p>
            <a:r>
              <a:rPr lang="en-IN" sz="1400" dirty="0"/>
              <a:t>Ex1 : Card with Text </a:t>
            </a:r>
          </a:p>
          <a:p>
            <a:endParaRPr lang="en-IN" sz="1400" dirty="0"/>
          </a:p>
          <a:p>
            <a:endParaRPr lang="en-IN" sz="2000" dirty="0"/>
          </a:p>
        </p:txBody>
      </p:sp>
      <p:pic>
        <p:nvPicPr>
          <p:cNvPr id="5" name="Picture 4">
            <a:extLst>
              <a:ext uri="{FF2B5EF4-FFF2-40B4-BE49-F238E27FC236}">
                <a16:creationId xmlns:a16="http://schemas.microsoft.com/office/drawing/2014/main" id="{0393579F-9D95-997C-326B-AD722481B15D}"/>
              </a:ext>
            </a:extLst>
          </p:cNvPr>
          <p:cNvPicPr>
            <a:picLocks noChangeAspect="1"/>
          </p:cNvPicPr>
          <p:nvPr/>
        </p:nvPicPr>
        <p:blipFill>
          <a:blip r:embed="rId2"/>
          <a:stretch>
            <a:fillRect/>
          </a:stretch>
        </p:blipFill>
        <p:spPr>
          <a:xfrm>
            <a:off x="2528048" y="1744979"/>
            <a:ext cx="8942294" cy="4747896"/>
          </a:xfrm>
          <a:prstGeom prst="rect">
            <a:avLst/>
          </a:prstGeom>
        </p:spPr>
      </p:pic>
    </p:spTree>
    <p:extLst>
      <p:ext uri="{BB962C8B-B14F-4D97-AF65-F5344CB8AC3E}">
        <p14:creationId xmlns:p14="http://schemas.microsoft.com/office/powerpoint/2010/main" val="3207307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936D-6C6A-24F7-2E68-D42C0BFFA974}"/>
              </a:ext>
            </a:extLst>
          </p:cNvPr>
          <p:cNvSpPr>
            <a:spLocks noGrp="1"/>
          </p:cNvSpPr>
          <p:nvPr>
            <p:ph type="title"/>
          </p:nvPr>
        </p:nvSpPr>
        <p:spPr/>
        <p:txBody>
          <a:bodyPr/>
          <a:lstStyle/>
          <a:p>
            <a:r>
              <a:rPr lang="en-IN" dirty="0"/>
              <a:t>Ex2 : Card with Numbers </a:t>
            </a:r>
          </a:p>
        </p:txBody>
      </p:sp>
      <p:pic>
        <p:nvPicPr>
          <p:cNvPr id="5" name="Content Placeholder 4">
            <a:extLst>
              <a:ext uri="{FF2B5EF4-FFF2-40B4-BE49-F238E27FC236}">
                <a16:creationId xmlns:a16="http://schemas.microsoft.com/office/drawing/2014/main" id="{0EA4C588-6E67-1AB9-7B81-6DEEA71A3B34}"/>
              </a:ext>
            </a:extLst>
          </p:cNvPr>
          <p:cNvPicPr>
            <a:picLocks noGrp="1" noChangeAspect="1"/>
          </p:cNvPicPr>
          <p:nvPr>
            <p:ph idx="1"/>
          </p:nvPr>
        </p:nvPicPr>
        <p:blipFill>
          <a:blip r:embed="rId2"/>
          <a:stretch>
            <a:fillRect/>
          </a:stretch>
        </p:blipFill>
        <p:spPr>
          <a:xfrm>
            <a:off x="1192306" y="1344706"/>
            <a:ext cx="8832079" cy="4832257"/>
          </a:xfrm>
        </p:spPr>
      </p:pic>
    </p:spTree>
    <p:extLst>
      <p:ext uri="{BB962C8B-B14F-4D97-AF65-F5344CB8AC3E}">
        <p14:creationId xmlns:p14="http://schemas.microsoft.com/office/powerpoint/2010/main" val="411079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1250-94EC-7E66-1C6C-C5E17B7D2911}"/>
              </a:ext>
            </a:extLst>
          </p:cNvPr>
          <p:cNvSpPr>
            <a:spLocks noGrp="1"/>
          </p:cNvSpPr>
          <p:nvPr>
            <p:ph type="title"/>
          </p:nvPr>
        </p:nvSpPr>
        <p:spPr/>
        <p:txBody>
          <a:bodyPr/>
          <a:lstStyle/>
          <a:p>
            <a:r>
              <a:rPr lang="en-US" dirty="0"/>
              <a:t>Ex3 : Card with Dynamic Text</a:t>
            </a:r>
            <a:endParaRPr lang="en-IN" dirty="0"/>
          </a:p>
        </p:txBody>
      </p:sp>
      <p:sp>
        <p:nvSpPr>
          <p:cNvPr id="3" name="Content Placeholder 2">
            <a:extLst>
              <a:ext uri="{FF2B5EF4-FFF2-40B4-BE49-F238E27FC236}">
                <a16:creationId xmlns:a16="http://schemas.microsoft.com/office/drawing/2014/main" id="{624D9570-A5DB-16CC-8132-E9C1F261C3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49502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0C8D-5ED2-4BBD-0AB2-7716CB809ECD}"/>
              </a:ext>
            </a:extLst>
          </p:cNvPr>
          <p:cNvSpPr>
            <a:spLocks noGrp="1"/>
          </p:cNvSpPr>
          <p:nvPr>
            <p:ph type="title"/>
          </p:nvPr>
        </p:nvSpPr>
        <p:spPr/>
        <p:txBody>
          <a:bodyPr/>
          <a:lstStyle/>
          <a:p>
            <a:r>
              <a:rPr lang="en-IN" dirty="0"/>
              <a:t>Ex4 : Card with Dates</a:t>
            </a:r>
          </a:p>
        </p:txBody>
      </p:sp>
      <p:pic>
        <p:nvPicPr>
          <p:cNvPr id="5" name="Content Placeholder 4">
            <a:extLst>
              <a:ext uri="{FF2B5EF4-FFF2-40B4-BE49-F238E27FC236}">
                <a16:creationId xmlns:a16="http://schemas.microsoft.com/office/drawing/2014/main" id="{F879CD81-E3BF-058F-2086-61B53543FFEE}"/>
              </a:ext>
            </a:extLst>
          </p:cNvPr>
          <p:cNvPicPr>
            <a:picLocks noGrp="1" noChangeAspect="1"/>
          </p:cNvPicPr>
          <p:nvPr>
            <p:ph idx="1"/>
          </p:nvPr>
        </p:nvPicPr>
        <p:blipFill>
          <a:blip r:embed="rId2"/>
          <a:stretch>
            <a:fillRect/>
          </a:stretch>
        </p:blipFill>
        <p:spPr>
          <a:xfrm>
            <a:off x="618565" y="1389530"/>
            <a:ext cx="9004810" cy="4706751"/>
          </a:xfrm>
        </p:spPr>
      </p:pic>
    </p:spTree>
    <p:extLst>
      <p:ext uri="{BB962C8B-B14F-4D97-AF65-F5344CB8AC3E}">
        <p14:creationId xmlns:p14="http://schemas.microsoft.com/office/powerpoint/2010/main" val="3374124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4609-4871-722A-060F-50A3BA75E7E0}"/>
              </a:ext>
            </a:extLst>
          </p:cNvPr>
          <p:cNvSpPr>
            <a:spLocks noGrp="1"/>
          </p:cNvSpPr>
          <p:nvPr>
            <p:ph type="title"/>
          </p:nvPr>
        </p:nvSpPr>
        <p:spPr/>
        <p:txBody>
          <a:bodyPr/>
          <a:lstStyle/>
          <a:p>
            <a:r>
              <a:rPr lang="en-US" dirty="0"/>
              <a:t>Ex5 : Card with Relative Dates</a:t>
            </a:r>
            <a:endParaRPr lang="en-IN" dirty="0"/>
          </a:p>
        </p:txBody>
      </p:sp>
      <p:sp>
        <p:nvSpPr>
          <p:cNvPr id="3" name="Content Placeholder 2">
            <a:extLst>
              <a:ext uri="{FF2B5EF4-FFF2-40B4-BE49-F238E27FC236}">
                <a16:creationId xmlns:a16="http://schemas.microsoft.com/office/drawing/2014/main" id="{D89C0E79-D2D7-4236-6507-8663A2EC43C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08151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307E-3737-4B52-99F5-22BD09E9AF39}"/>
              </a:ext>
            </a:extLst>
          </p:cNvPr>
          <p:cNvSpPr>
            <a:spLocks noGrp="1"/>
          </p:cNvSpPr>
          <p:nvPr>
            <p:ph type="title"/>
          </p:nvPr>
        </p:nvSpPr>
        <p:spPr/>
        <p:txBody>
          <a:bodyPr/>
          <a:lstStyle/>
          <a:p>
            <a:r>
              <a:rPr lang="en-IN" dirty="0"/>
              <a:t>Filters in Power BI </a:t>
            </a:r>
            <a:r>
              <a:rPr lang="en-US" dirty="0"/>
              <a:t>:</a:t>
            </a:r>
            <a:endParaRPr lang="en-IN" dirty="0"/>
          </a:p>
        </p:txBody>
      </p:sp>
      <p:sp>
        <p:nvSpPr>
          <p:cNvPr id="3" name="Content Placeholder 2">
            <a:extLst>
              <a:ext uri="{FF2B5EF4-FFF2-40B4-BE49-F238E27FC236}">
                <a16:creationId xmlns:a16="http://schemas.microsoft.com/office/drawing/2014/main" id="{B591450B-1F36-E378-4376-257D94D76595}"/>
              </a:ext>
            </a:extLst>
          </p:cNvPr>
          <p:cNvSpPr>
            <a:spLocks noGrp="1"/>
          </p:cNvSpPr>
          <p:nvPr>
            <p:ph idx="1"/>
          </p:nvPr>
        </p:nvSpPr>
        <p:spPr/>
        <p:txBody>
          <a:bodyPr/>
          <a:lstStyle/>
          <a:p>
            <a:r>
              <a:rPr lang="en-US" dirty="0"/>
              <a:t>Filters on this Visual </a:t>
            </a:r>
          </a:p>
          <a:p>
            <a:r>
              <a:rPr lang="en-US" dirty="0"/>
              <a:t>Filters on this page </a:t>
            </a:r>
          </a:p>
          <a:p>
            <a:r>
              <a:rPr lang="en-US" dirty="0"/>
              <a:t>Filters on all page</a:t>
            </a:r>
            <a:endParaRPr lang="en-IN" dirty="0"/>
          </a:p>
        </p:txBody>
      </p:sp>
    </p:spTree>
    <p:extLst>
      <p:ext uri="{BB962C8B-B14F-4D97-AF65-F5344CB8AC3E}">
        <p14:creationId xmlns:p14="http://schemas.microsoft.com/office/powerpoint/2010/main" val="3342268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98CE-5EE2-30F0-1711-B0324AF1FE60}"/>
              </a:ext>
            </a:extLst>
          </p:cNvPr>
          <p:cNvSpPr>
            <a:spLocks noGrp="1"/>
          </p:cNvSpPr>
          <p:nvPr>
            <p:ph type="title"/>
          </p:nvPr>
        </p:nvSpPr>
        <p:spPr/>
        <p:txBody>
          <a:bodyPr/>
          <a:lstStyle/>
          <a:p>
            <a:r>
              <a:rPr lang="en-US" dirty="0"/>
              <a:t>Drill through in Power BI </a:t>
            </a:r>
            <a:endParaRPr lang="en-IN" dirty="0"/>
          </a:p>
        </p:txBody>
      </p:sp>
      <p:sp>
        <p:nvSpPr>
          <p:cNvPr id="3" name="Content Placeholder 2">
            <a:extLst>
              <a:ext uri="{FF2B5EF4-FFF2-40B4-BE49-F238E27FC236}">
                <a16:creationId xmlns:a16="http://schemas.microsoft.com/office/drawing/2014/main" id="{11416957-8C29-4FBE-15AD-BBF5E9411B20}"/>
              </a:ext>
            </a:extLst>
          </p:cNvPr>
          <p:cNvSpPr>
            <a:spLocks noGrp="1"/>
          </p:cNvSpPr>
          <p:nvPr>
            <p:ph idx="1"/>
          </p:nvPr>
        </p:nvSpPr>
        <p:spPr/>
        <p:txBody>
          <a:bodyPr>
            <a:normAutofit/>
          </a:bodyPr>
          <a:lstStyle/>
          <a:p>
            <a:r>
              <a:rPr lang="en-US" sz="2000" dirty="0"/>
              <a:t>Drill through is used to navigate to different pages to drill down the information </a:t>
            </a:r>
            <a:endParaRPr lang="en-IN" sz="2000" dirty="0"/>
          </a:p>
        </p:txBody>
      </p:sp>
    </p:spTree>
    <p:extLst>
      <p:ext uri="{BB962C8B-B14F-4D97-AF65-F5344CB8AC3E}">
        <p14:creationId xmlns:p14="http://schemas.microsoft.com/office/powerpoint/2010/main" val="2337965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6C3C9-35A7-DDED-F28A-FD0C4C19AFA9}"/>
              </a:ext>
            </a:extLst>
          </p:cNvPr>
          <p:cNvSpPr>
            <a:spLocks noGrp="1"/>
          </p:cNvSpPr>
          <p:nvPr>
            <p:ph type="title"/>
          </p:nvPr>
        </p:nvSpPr>
        <p:spPr/>
        <p:txBody>
          <a:bodyPr/>
          <a:lstStyle/>
          <a:p>
            <a:r>
              <a:rPr lang="en-IN" dirty="0"/>
              <a:t>Slicers in Power BI </a:t>
            </a:r>
          </a:p>
        </p:txBody>
      </p:sp>
      <p:sp>
        <p:nvSpPr>
          <p:cNvPr id="3" name="Content Placeholder 2">
            <a:extLst>
              <a:ext uri="{FF2B5EF4-FFF2-40B4-BE49-F238E27FC236}">
                <a16:creationId xmlns:a16="http://schemas.microsoft.com/office/drawing/2014/main" id="{FCDD3BDF-C9C9-CA0F-DE34-06D575E0048F}"/>
              </a:ext>
            </a:extLst>
          </p:cNvPr>
          <p:cNvSpPr>
            <a:spLocks noGrp="1"/>
          </p:cNvSpPr>
          <p:nvPr>
            <p:ph idx="1"/>
          </p:nvPr>
        </p:nvSpPr>
        <p:spPr/>
        <p:txBody>
          <a:bodyPr/>
          <a:lstStyle/>
          <a:p>
            <a:r>
              <a:rPr lang="en-IN" dirty="0"/>
              <a:t>Text slicers: </a:t>
            </a:r>
            <a:br>
              <a:rPr lang="en-IN" dirty="0"/>
            </a:br>
            <a:br>
              <a:rPr lang="en-IN" dirty="0"/>
            </a:br>
            <a:endParaRPr lang="en-IN" dirty="0"/>
          </a:p>
        </p:txBody>
      </p:sp>
      <p:pic>
        <p:nvPicPr>
          <p:cNvPr id="5" name="Picture 4">
            <a:extLst>
              <a:ext uri="{FF2B5EF4-FFF2-40B4-BE49-F238E27FC236}">
                <a16:creationId xmlns:a16="http://schemas.microsoft.com/office/drawing/2014/main" id="{906729D3-D5B9-73A6-D7E5-5879C43A9ED4}"/>
              </a:ext>
            </a:extLst>
          </p:cNvPr>
          <p:cNvPicPr>
            <a:picLocks noChangeAspect="1"/>
          </p:cNvPicPr>
          <p:nvPr/>
        </p:nvPicPr>
        <p:blipFill>
          <a:blip r:embed="rId2"/>
          <a:stretch>
            <a:fillRect/>
          </a:stretch>
        </p:blipFill>
        <p:spPr>
          <a:xfrm>
            <a:off x="1952695" y="2414909"/>
            <a:ext cx="7926412" cy="4077966"/>
          </a:xfrm>
          <a:prstGeom prst="rect">
            <a:avLst/>
          </a:prstGeom>
        </p:spPr>
      </p:pic>
    </p:spTree>
    <p:extLst>
      <p:ext uri="{BB962C8B-B14F-4D97-AF65-F5344CB8AC3E}">
        <p14:creationId xmlns:p14="http://schemas.microsoft.com/office/powerpoint/2010/main" val="2669241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986D-EFFD-F0D8-479B-5610F48B8810}"/>
              </a:ext>
            </a:extLst>
          </p:cNvPr>
          <p:cNvSpPr>
            <a:spLocks noGrp="1"/>
          </p:cNvSpPr>
          <p:nvPr>
            <p:ph type="title"/>
          </p:nvPr>
        </p:nvSpPr>
        <p:spPr/>
        <p:txBody>
          <a:bodyPr>
            <a:normAutofit/>
          </a:bodyPr>
          <a:lstStyle/>
          <a:p>
            <a:r>
              <a:rPr lang="en-US" sz="3200" dirty="0"/>
              <a:t>Slicers are the interactive filters - Numeric Slicers</a:t>
            </a:r>
            <a:endParaRPr lang="en-IN" sz="3200" dirty="0"/>
          </a:p>
        </p:txBody>
      </p:sp>
      <p:pic>
        <p:nvPicPr>
          <p:cNvPr id="5" name="Content Placeholder 4">
            <a:extLst>
              <a:ext uri="{FF2B5EF4-FFF2-40B4-BE49-F238E27FC236}">
                <a16:creationId xmlns:a16="http://schemas.microsoft.com/office/drawing/2014/main" id="{81A05BB6-17D7-5A6F-B762-E1DC62EA136D}"/>
              </a:ext>
            </a:extLst>
          </p:cNvPr>
          <p:cNvPicPr>
            <a:picLocks noGrp="1" noChangeAspect="1"/>
          </p:cNvPicPr>
          <p:nvPr>
            <p:ph idx="1"/>
          </p:nvPr>
        </p:nvPicPr>
        <p:blipFill>
          <a:blip r:embed="rId2"/>
          <a:stretch>
            <a:fillRect/>
          </a:stretch>
        </p:blipFill>
        <p:spPr>
          <a:xfrm>
            <a:off x="672353" y="1479176"/>
            <a:ext cx="9290085" cy="4697787"/>
          </a:xfrm>
        </p:spPr>
      </p:pic>
    </p:spTree>
    <p:extLst>
      <p:ext uri="{BB962C8B-B14F-4D97-AF65-F5344CB8AC3E}">
        <p14:creationId xmlns:p14="http://schemas.microsoft.com/office/powerpoint/2010/main" val="2677224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FDA7-F017-2B9F-EA34-96D86B46C07C}"/>
              </a:ext>
            </a:extLst>
          </p:cNvPr>
          <p:cNvSpPr>
            <a:spLocks noGrp="1"/>
          </p:cNvSpPr>
          <p:nvPr>
            <p:ph type="title"/>
          </p:nvPr>
        </p:nvSpPr>
        <p:spPr/>
        <p:txBody>
          <a:bodyPr>
            <a:normAutofit/>
          </a:bodyPr>
          <a:lstStyle/>
          <a:p>
            <a:r>
              <a:rPr lang="en-US" sz="3200" dirty="0"/>
              <a:t>Slicers are the interactive filters - Date Slicers</a:t>
            </a:r>
            <a:endParaRPr lang="en-IN" sz="3200" dirty="0"/>
          </a:p>
        </p:txBody>
      </p:sp>
      <p:pic>
        <p:nvPicPr>
          <p:cNvPr id="5" name="Content Placeholder 4">
            <a:extLst>
              <a:ext uri="{FF2B5EF4-FFF2-40B4-BE49-F238E27FC236}">
                <a16:creationId xmlns:a16="http://schemas.microsoft.com/office/drawing/2014/main" id="{EDC9B48B-1EF8-BAB1-45B2-1B4B949C0B6B}"/>
              </a:ext>
            </a:extLst>
          </p:cNvPr>
          <p:cNvPicPr>
            <a:picLocks noGrp="1" noChangeAspect="1"/>
          </p:cNvPicPr>
          <p:nvPr>
            <p:ph idx="1"/>
          </p:nvPr>
        </p:nvPicPr>
        <p:blipFill>
          <a:blip r:embed="rId2"/>
          <a:stretch>
            <a:fillRect/>
          </a:stretch>
        </p:blipFill>
        <p:spPr>
          <a:xfrm>
            <a:off x="838200" y="1604682"/>
            <a:ext cx="8988853" cy="4572281"/>
          </a:xfrm>
        </p:spPr>
      </p:pic>
    </p:spTree>
    <p:extLst>
      <p:ext uri="{BB962C8B-B14F-4D97-AF65-F5344CB8AC3E}">
        <p14:creationId xmlns:p14="http://schemas.microsoft.com/office/powerpoint/2010/main" val="418690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0F3F-B94F-DD2C-4E12-202CFF2375A9}"/>
              </a:ext>
            </a:extLst>
          </p:cNvPr>
          <p:cNvSpPr>
            <a:spLocks noGrp="1"/>
          </p:cNvSpPr>
          <p:nvPr>
            <p:ph type="title"/>
          </p:nvPr>
        </p:nvSpPr>
        <p:spPr/>
        <p:txBody>
          <a:bodyPr/>
          <a:lstStyle/>
          <a:p>
            <a:r>
              <a:rPr lang="en-IN" dirty="0"/>
              <a:t>How Power BI works ? </a:t>
            </a:r>
          </a:p>
        </p:txBody>
      </p:sp>
      <p:sp>
        <p:nvSpPr>
          <p:cNvPr id="3" name="Content Placeholder 2">
            <a:extLst>
              <a:ext uri="{FF2B5EF4-FFF2-40B4-BE49-F238E27FC236}">
                <a16:creationId xmlns:a16="http://schemas.microsoft.com/office/drawing/2014/main" id="{18DD25F3-F435-2E36-2BAC-C09B7F06B16C}"/>
              </a:ext>
            </a:extLst>
          </p:cNvPr>
          <p:cNvSpPr>
            <a:spLocks noGrp="1"/>
          </p:cNvSpPr>
          <p:nvPr>
            <p:ph idx="1"/>
          </p:nvPr>
        </p:nvSpPr>
        <p:spPr/>
        <p:txBody>
          <a:bodyPr/>
          <a:lstStyle/>
          <a:p>
            <a:r>
              <a:rPr lang="en-US" dirty="0"/>
              <a:t> Power BI Desktop – used to create reports</a:t>
            </a:r>
          </a:p>
          <a:p>
            <a:r>
              <a:rPr lang="en-US" dirty="0"/>
              <a:t>  Power BI Service – used to publish the report</a:t>
            </a:r>
            <a:endParaRPr lang="en-IN" dirty="0"/>
          </a:p>
        </p:txBody>
      </p:sp>
    </p:spTree>
    <p:extLst>
      <p:ext uri="{BB962C8B-B14F-4D97-AF65-F5344CB8AC3E}">
        <p14:creationId xmlns:p14="http://schemas.microsoft.com/office/powerpoint/2010/main" val="225644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D1EA-BAE4-6C71-AAAC-CC367CD60D2A}"/>
              </a:ext>
            </a:extLst>
          </p:cNvPr>
          <p:cNvSpPr>
            <a:spLocks noGrp="1"/>
          </p:cNvSpPr>
          <p:nvPr>
            <p:ph type="title"/>
          </p:nvPr>
        </p:nvSpPr>
        <p:spPr/>
        <p:txBody>
          <a:bodyPr/>
          <a:lstStyle/>
          <a:p>
            <a:r>
              <a:rPr lang="en-IN" dirty="0"/>
              <a:t>Advanced chart-</a:t>
            </a:r>
          </a:p>
        </p:txBody>
      </p:sp>
      <p:sp>
        <p:nvSpPr>
          <p:cNvPr id="3" name="Content Placeholder 2">
            <a:extLst>
              <a:ext uri="{FF2B5EF4-FFF2-40B4-BE49-F238E27FC236}">
                <a16:creationId xmlns:a16="http://schemas.microsoft.com/office/drawing/2014/main" id="{6C9AE518-A57F-82B0-8F3C-FFCF458A482C}"/>
              </a:ext>
            </a:extLst>
          </p:cNvPr>
          <p:cNvSpPr>
            <a:spLocks noGrp="1"/>
          </p:cNvSpPr>
          <p:nvPr>
            <p:ph idx="1"/>
          </p:nvPr>
        </p:nvSpPr>
        <p:spPr/>
        <p:txBody>
          <a:bodyPr>
            <a:normAutofit/>
          </a:bodyPr>
          <a:lstStyle/>
          <a:p>
            <a:r>
              <a:rPr lang="en-US" sz="1800" dirty="0"/>
              <a:t>In Power Bi you can import advance charts as add-ons developed by third party. To add the charts you need to have Power Bi account which can be created using corporate / university email ID.</a:t>
            </a:r>
          </a:p>
          <a:p>
            <a:r>
              <a:rPr lang="en-US" sz="1800" dirty="0"/>
              <a:t>Once logged in to Power Bi you will be taken to App Store from where you can add the charts to your desktop.</a:t>
            </a:r>
          </a:p>
          <a:p>
            <a:r>
              <a:rPr lang="en-US" sz="1800" dirty="0"/>
              <a:t>For Ex: Animated Bar chat, Word Cloud, </a:t>
            </a:r>
            <a:r>
              <a:rPr lang="en-US" sz="1800" dirty="0" err="1"/>
              <a:t>InfoGraphic</a:t>
            </a:r>
            <a:r>
              <a:rPr lang="en-US" sz="1800" dirty="0"/>
              <a:t>, Scroller, Sunburst</a:t>
            </a:r>
          </a:p>
          <a:p>
            <a:endParaRPr lang="en-IN" sz="1800" dirty="0"/>
          </a:p>
        </p:txBody>
      </p:sp>
    </p:spTree>
    <p:extLst>
      <p:ext uri="{BB962C8B-B14F-4D97-AF65-F5344CB8AC3E}">
        <p14:creationId xmlns:p14="http://schemas.microsoft.com/office/powerpoint/2010/main" val="3768333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A20F-666B-4749-18EA-8E16F386A914}"/>
              </a:ext>
            </a:extLst>
          </p:cNvPr>
          <p:cNvSpPr>
            <a:spLocks noGrp="1"/>
          </p:cNvSpPr>
          <p:nvPr>
            <p:ph type="title"/>
          </p:nvPr>
        </p:nvSpPr>
        <p:spPr/>
        <p:txBody>
          <a:bodyPr/>
          <a:lstStyle/>
          <a:p>
            <a:r>
              <a:rPr lang="en-US" dirty="0"/>
              <a:t>Inserting Objects in Power BI </a:t>
            </a:r>
            <a:endParaRPr lang="en-IN" dirty="0"/>
          </a:p>
        </p:txBody>
      </p:sp>
      <p:sp>
        <p:nvSpPr>
          <p:cNvPr id="3" name="Content Placeholder 2">
            <a:extLst>
              <a:ext uri="{FF2B5EF4-FFF2-40B4-BE49-F238E27FC236}">
                <a16:creationId xmlns:a16="http://schemas.microsoft.com/office/drawing/2014/main" id="{8B7C9A29-1C58-FDDD-5E46-566AFBB1C4DC}"/>
              </a:ext>
            </a:extLst>
          </p:cNvPr>
          <p:cNvSpPr>
            <a:spLocks noGrp="1"/>
          </p:cNvSpPr>
          <p:nvPr>
            <p:ph idx="1"/>
          </p:nvPr>
        </p:nvSpPr>
        <p:spPr/>
        <p:txBody>
          <a:bodyPr/>
          <a:lstStyle/>
          <a:p>
            <a:r>
              <a:rPr lang="en-IN" dirty="0"/>
              <a:t>Picture</a:t>
            </a:r>
          </a:p>
          <a:p>
            <a:r>
              <a:rPr lang="en-IN" dirty="0"/>
              <a:t>Shape</a:t>
            </a:r>
          </a:p>
          <a:p>
            <a:r>
              <a:rPr lang="en-IN" dirty="0"/>
              <a:t>Text Box</a:t>
            </a:r>
          </a:p>
          <a:p>
            <a:r>
              <a:rPr lang="en-IN" dirty="0"/>
              <a:t>Button</a:t>
            </a:r>
          </a:p>
          <a:p>
            <a:r>
              <a:rPr lang="en-IN" dirty="0"/>
              <a:t>Navigation</a:t>
            </a:r>
          </a:p>
          <a:p>
            <a:r>
              <a:rPr lang="en-IN" dirty="0"/>
              <a:t>Action URL</a:t>
            </a:r>
          </a:p>
          <a:p>
            <a:r>
              <a:rPr lang="en-IN" dirty="0"/>
              <a:t>Bookmark</a:t>
            </a:r>
          </a:p>
          <a:p>
            <a:r>
              <a:rPr lang="en-IN" dirty="0"/>
              <a:t>Drill Through</a:t>
            </a:r>
          </a:p>
          <a:p>
            <a:pPr marL="0" indent="0">
              <a:buNone/>
            </a:pPr>
            <a:endParaRPr lang="en-IN" dirty="0"/>
          </a:p>
        </p:txBody>
      </p:sp>
    </p:spTree>
    <p:extLst>
      <p:ext uri="{BB962C8B-B14F-4D97-AF65-F5344CB8AC3E}">
        <p14:creationId xmlns:p14="http://schemas.microsoft.com/office/powerpoint/2010/main" val="1758992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0CB-D6B1-99D7-79DD-A6ED1D8288F9}"/>
              </a:ext>
            </a:extLst>
          </p:cNvPr>
          <p:cNvSpPr>
            <a:spLocks noGrp="1"/>
          </p:cNvSpPr>
          <p:nvPr>
            <p:ph type="title"/>
          </p:nvPr>
        </p:nvSpPr>
        <p:spPr>
          <a:xfrm>
            <a:off x="515471" y="0"/>
            <a:ext cx="10515600" cy="1325563"/>
          </a:xfrm>
        </p:spPr>
        <p:txBody>
          <a:bodyPr/>
          <a:lstStyle/>
          <a:p>
            <a:r>
              <a:rPr lang="en-IN" sz="3200" b="1" i="1" u="sng" dirty="0"/>
              <a:t>Report</a:t>
            </a:r>
            <a:r>
              <a:rPr lang="en-IN" dirty="0"/>
              <a:t>- </a:t>
            </a:r>
            <a:r>
              <a:rPr lang="en-US" sz="2800" dirty="0"/>
              <a:t>A Report is a combination of multiple Visuals</a:t>
            </a:r>
            <a:endParaRPr lang="en-IN" sz="2800" dirty="0"/>
          </a:p>
        </p:txBody>
      </p:sp>
      <p:pic>
        <p:nvPicPr>
          <p:cNvPr id="5" name="Content Placeholder 4">
            <a:extLst>
              <a:ext uri="{FF2B5EF4-FFF2-40B4-BE49-F238E27FC236}">
                <a16:creationId xmlns:a16="http://schemas.microsoft.com/office/drawing/2014/main" id="{630C2D00-E05B-8FE1-95FF-3D2CC2310CDF}"/>
              </a:ext>
            </a:extLst>
          </p:cNvPr>
          <p:cNvPicPr>
            <a:picLocks noGrp="1" noChangeAspect="1"/>
          </p:cNvPicPr>
          <p:nvPr>
            <p:ph idx="1"/>
          </p:nvPr>
        </p:nvPicPr>
        <p:blipFill>
          <a:blip r:embed="rId2"/>
          <a:stretch>
            <a:fillRect/>
          </a:stretch>
        </p:blipFill>
        <p:spPr>
          <a:xfrm>
            <a:off x="515471" y="1075764"/>
            <a:ext cx="10793506" cy="5889811"/>
          </a:xfrm>
        </p:spPr>
      </p:pic>
    </p:spTree>
    <p:extLst>
      <p:ext uri="{BB962C8B-B14F-4D97-AF65-F5344CB8AC3E}">
        <p14:creationId xmlns:p14="http://schemas.microsoft.com/office/powerpoint/2010/main" val="2731630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5C5F-DBD2-4589-5C20-338DDFBB2C6D}"/>
              </a:ext>
            </a:extLst>
          </p:cNvPr>
          <p:cNvSpPr>
            <a:spLocks noGrp="1"/>
          </p:cNvSpPr>
          <p:nvPr>
            <p:ph type="title"/>
          </p:nvPr>
        </p:nvSpPr>
        <p:spPr>
          <a:xfrm>
            <a:off x="838200" y="132042"/>
            <a:ext cx="10515600" cy="1325563"/>
          </a:xfrm>
        </p:spPr>
        <p:txBody>
          <a:bodyPr/>
          <a:lstStyle/>
          <a:p>
            <a:r>
              <a:rPr lang="en-US" dirty="0"/>
              <a:t>Publishing On Power BI Service </a:t>
            </a:r>
            <a:endParaRPr lang="en-IN" dirty="0"/>
          </a:p>
        </p:txBody>
      </p:sp>
      <p:sp>
        <p:nvSpPr>
          <p:cNvPr id="3" name="Content Placeholder 2">
            <a:extLst>
              <a:ext uri="{FF2B5EF4-FFF2-40B4-BE49-F238E27FC236}">
                <a16:creationId xmlns:a16="http://schemas.microsoft.com/office/drawing/2014/main" id="{EDEBDB96-B8B4-E1BA-252F-EC233B44D616}"/>
              </a:ext>
            </a:extLst>
          </p:cNvPr>
          <p:cNvSpPr>
            <a:spLocks noGrp="1"/>
          </p:cNvSpPr>
          <p:nvPr>
            <p:ph idx="1"/>
          </p:nvPr>
        </p:nvSpPr>
        <p:spPr>
          <a:xfrm>
            <a:off x="775447" y="1171202"/>
            <a:ext cx="10515600" cy="4351338"/>
          </a:xfrm>
        </p:spPr>
        <p:txBody>
          <a:bodyPr>
            <a:normAutofit/>
          </a:bodyPr>
          <a:lstStyle/>
          <a:p>
            <a:r>
              <a:rPr lang="en-US" sz="2400" dirty="0"/>
              <a:t>Power BI Service is a sharing tool to share the visualization with other users. You need to create a Power BI Service account and publish your creation on it Home - &gt; Publish </a:t>
            </a:r>
            <a:endParaRPr lang="en-IN" sz="2400" dirty="0"/>
          </a:p>
        </p:txBody>
      </p:sp>
    </p:spTree>
    <p:extLst>
      <p:ext uri="{BB962C8B-B14F-4D97-AF65-F5344CB8AC3E}">
        <p14:creationId xmlns:p14="http://schemas.microsoft.com/office/powerpoint/2010/main" val="3061251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D626-B9E0-C66D-C42F-3D9E71A76491}"/>
              </a:ext>
            </a:extLst>
          </p:cNvPr>
          <p:cNvSpPr>
            <a:spLocks noGrp="1"/>
          </p:cNvSpPr>
          <p:nvPr>
            <p:ph type="title"/>
          </p:nvPr>
        </p:nvSpPr>
        <p:spPr/>
        <p:txBody>
          <a:bodyPr/>
          <a:lstStyle/>
          <a:p>
            <a:r>
              <a:rPr lang="en-IN" dirty="0"/>
              <a:t>Comments, Subscribe, Share</a:t>
            </a:r>
          </a:p>
        </p:txBody>
      </p:sp>
      <p:sp>
        <p:nvSpPr>
          <p:cNvPr id="3" name="Content Placeholder 2">
            <a:extLst>
              <a:ext uri="{FF2B5EF4-FFF2-40B4-BE49-F238E27FC236}">
                <a16:creationId xmlns:a16="http://schemas.microsoft.com/office/drawing/2014/main" id="{9869C083-849A-D487-27E5-E82FC45CE34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37087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5786-BC2F-FCBC-2155-1DA3DBB3B84F}"/>
              </a:ext>
            </a:extLst>
          </p:cNvPr>
          <p:cNvSpPr>
            <a:spLocks noGrp="1"/>
          </p:cNvSpPr>
          <p:nvPr>
            <p:ph type="title"/>
          </p:nvPr>
        </p:nvSpPr>
        <p:spPr/>
        <p:txBody>
          <a:bodyPr/>
          <a:lstStyle/>
          <a:p>
            <a:r>
              <a:rPr lang="en-IN"/>
              <a:t>Dashboard in Power BI </a:t>
            </a:r>
          </a:p>
        </p:txBody>
      </p:sp>
      <p:sp>
        <p:nvSpPr>
          <p:cNvPr id="3" name="Content Placeholder 2">
            <a:extLst>
              <a:ext uri="{FF2B5EF4-FFF2-40B4-BE49-F238E27FC236}">
                <a16:creationId xmlns:a16="http://schemas.microsoft.com/office/drawing/2014/main" id="{86E0363A-A672-0C31-04DB-84C97E3DF4D8}"/>
              </a:ext>
            </a:extLst>
          </p:cNvPr>
          <p:cNvSpPr>
            <a:spLocks noGrp="1"/>
          </p:cNvSpPr>
          <p:nvPr>
            <p:ph idx="1"/>
          </p:nvPr>
        </p:nvSpPr>
        <p:spPr/>
        <p:txBody>
          <a:bodyPr>
            <a:normAutofit/>
          </a:bodyPr>
          <a:lstStyle/>
          <a:p>
            <a:r>
              <a:rPr lang="en-US" sz="2400" dirty="0"/>
              <a:t>In Power Bi dashboard can be created only in Power BI Service. To ad a visual you just need to pin the Visual to the dashboard.</a:t>
            </a:r>
          </a:p>
          <a:p>
            <a:r>
              <a:rPr lang="en-US" sz="2400" dirty="0"/>
              <a:t>Power Bi dashboards are not interactive by default.</a:t>
            </a:r>
          </a:p>
          <a:p>
            <a:r>
              <a:rPr lang="en-US" sz="2400" dirty="0"/>
              <a:t> To make the dashboard interactive you need to pin the live page. </a:t>
            </a:r>
          </a:p>
          <a:p>
            <a:r>
              <a:rPr lang="en-US" sz="2400" dirty="0"/>
              <a:t> In the real time scenario Reports are majorly used. </a:t>
            </a:r>
          </a:p>
          <a:p>
            <a:r>
              <a:rPr lang="en-US" sz="2400" dirty="0"/>
              <a:t>These are actually useful if you want to see the static view</a:t>
            </a:r>
            <a:endParaRPr lang="en-IN" sz="2400" dirty="0"/>
          </a:p>
        </p:txBody>
      </p:sp>
    </p:spTree>
    <p:extLst>
      <p:ext uri="{BB962C8B-B14F-4D97-AF65-F5344CB8AC3E}">
        <p14:creationId xmlns:p14="http://schemas.microsoft.com/office/powerpoint/2010/main" val="99148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5879-9F9C-8123-8E0C-1639CD46207C}"/>
              </a:ext>
            </a:extLst>
          </p:cNvPr>
          <p:cNvSpPr>
            <a:spLocks noGrp="1"/>
          </p:cNvSpPr>
          <p:nvPr>
            <p:ph type="title"/>
          </p:nvPr>
        </p:nvSpPr>
        <p:spPr>
          <a:xfrm>
            <a:off x="1783976" y="331695"/>
            <a:ext cx="9569824" cy="1358994"/>
          </a:xfrm>
        </p:spPr>
        <p:txBody>
          <a:bodyPr/>
          <a:lstStyle/>
          <a:p>
            <a:r>
              <a:rPr lang="en-IN" dirty="0"/>
              <a:t>           ASSIGNMENT</a:t>
            </a:r>
          </a:p>
        </p:txBody>
      </p:sp>
      <p:sp>
        <p:nvSpPr>
          <p:cNvPr id="3" name="Content Placeholder 2">
            <a:extLst>
              <a:ext uri="{FF2B5EF4-FFF2-40B4-BE49-F238E27FC236}">
                <a16:creationId xmlns:a16="http://schemas.microsoft.com/office/drawing/2014/main" id="{33975AB9-4F66-60AD-D67C-F36FF6EC022D}"/>
              </a:ext>
            </a:extLst>
          </p:cNvPr>
          <p:cNvSpPr>
            <a:spLocks noGrp="1"/>
          </p:cNvSpPr>
          <p:nvPr>
            <p:ph idx="1"/>
          </p:nvPr>
        </p:nvSpPr>
        <p:spPr/>
        <p:txBody>
          <a:bodyPr>
            <a:normAutofit lnSpcReduction="10000"/>
          </a:bodyPr>
          <a:lstStyle/>
          <a:p>
            <a:r>
              <a:rPr lang="en-US" sz="1800" dirty="0"/>
              <a:t>Visualize the data in any meaningful way to help the store to </a:t>
            </a:r>
            <a:r>
              <a:rPr lang="en-US" sz="1800" dirty="0" err="1"/>
              <a:t>analyse</a:t>
            </a:r>
            <a:r>
              <a:rPr lang="en-US" sz="1800" dirty="0"/>
              <a:t> the data. Design a report for the planning data based on country, sales, category, year, quarter</a:t>
            </a:r>
            <a:br>
              <a:rPr lang="en-US" sz="1800" dirty="0"/>
            </a:br>
            <a:endParaRPr lang="en-US" sz="1800" dirty="0"/>
          </a:p>
          <a:p>
            <a:endParaRPr lang="en-US" sz="1800" dirty="0"/>
          </a:p>
          <a:p>
            <a:pPr marL="0" indent="0">
              <a:buNone/>
            </a:pPr>
            <a:r>
              <a:rPr lang="en-US" sz="1800" dirty="0"/>
              <a:t>KPI :</a:t>
            </a:r>
          </a:p>
          <a:p>
            <a:pPr marL="0" indent="0">
              <a:buNone/>
            </a:pPr>
            <a:r>
              <a:rPr lang="en-US" sz="1800" dirty="0"/>
              <a:t>Sales per Region</a:t>
            </a:r>
          </a:p>
          <a:p>
            <a:pPr marL="0" indent="0">
              <a:buNone/>
            </a:pPr>
            <a:r>
              <a:rPr lang="en-US" sz="1800" dirty="0"/>
              <a:t>Sales per month</a:t>
            </a:r>
          </a:p>
          <a:p>
            <a:pPr marL="0" indent="0">
              <a:buNone/>
            </a:pPr>
            <a:r>
              <a:rPr lang="en-US" sz="1800" dirty="0"/>
              <a:t>The max sales, max discount, max profit is given by which country.</a:t>
            </a:r>
          </a:p>
          <a:p>
            <a:pPr marL="0" indent="0">
              <a:buNone/>
            </a:pPr>
            <a:r>
              <a:rPr lang="en-US" sz="1800" dirty="0"/>
              <a:t>The number of customers that we do have.</a:t>
            </a:r>
          </a:p>
          <a:p>
            <a:pPr marL="0" indent="0">
              <a:buNone/>
            </a:pPr>
            <a:br>
              <a:rPr lang="en-US" sz="1800" dirty="0"/>
            </a:br>
            <a:r>
              <a:rPr lang="en-US" sz="1800" dirty="0"/>
              <a:t>And so on, you can add as much information on your report as you want to analyze the data, please do remember that the </a:t>
            </a:r>
            <a:r>
              <a:rPr lang="en-US" sz="1800" dirty="0" err="1"/>
              <a:t>visuas</a:t>
            </a:r>
            <a:r>
              <a:rPr lang="en-US" sz="1800" dirty="0"/>
              <a:t> should be relevant.</a:t>
            </a:r>
            <a:br>
              <a:rPr lang="en-US" sz="1800" dirty="0"/>
            </a:br>
            <a:br>
              <a:rPr lang="en-US" sz="1800" dirty="0"/>
            </a:br>
            <a:r>
              <a:rPr lang="en-US" sz="1800" dirty="0"/>
              <a:t>NOTE: The data set file will be uploaded and the link will be there in the description box</a:t>
            </a:r>
          </a:p>
          <a:p>
            <a:pPr marL="0" indent="0">
              <a:buNone/>
            </a:pPr>
            <a:endParaRPr lang="en-US" sz="1800" dirty="0"/>
          </a:p>
        </p:txBody>
      </p:sp>
      <p:pic>
        <p:nvPicPr>
          <p:cNvPr id="5" name="Graphic 4" descr="Head with gears">
            <a:extLst>
              <a:ext uri="{FF2B5EF4-FFF2-40B4-BE49-F238E27FC236}">
                <a16:creationId xmlns:a16="http://schemas.microsoft.com/office/drawing/2014/main" id="{D3B3858D-C5EA-FA4B-6D57-8D0221A661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1529" y="400846"/>
            <a:ext cx="914400" cy="914400"/>
          </a:xfrm>
          <a:prstGeom prst="rect">
            <a:avLst/>
          </a:prstGeom>
        </p:spPr>
      </p:pic>
    </p:spTree>
    <p:extLst>
      <p:ext uri="{BB962C8B-B14F-4D97-AF65-F5344CB8AC3E}">
        <p14:creationId xmlns:p14="http://schemas.microsoft.com/office/powerpoint/2010/main" val="1725417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06CA-4FB5-F1A0-4CF9-501454D5804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275EC4B-E4EE-98CE-FCA9-0283D2A99054}"/>
              </a:ext>
            </a:extLst>
          </p:cNvPr>
          <p:cNvPicPr>
            <a:picLocks noGrp="1" noChangeAspect="1"/>
          </p:cNvPicPr>
          <p:nvPr>
            <p:ph idx="1"/>
          </p:nvPr>
        </p:nvPicPr>
        <p:blipFill>
          <a:blip r:embed="rId2"/>
          <a:stretch>
            <a:fillRect/>
          </a:stretch>
        </p:blipFill>
        <p:spPr>
          <a:xfrm>
            <a:off x="552840" y="185831"/>
            <a:ext cx="11477795" cy="6457016"/>
          </a:xfrm>
        </p:spPr>
      </p:pic>
    </p:spTree>
    <p:extLst>
      <p:ext uri="{BB962C8B-B14F-4D97-AF65-F5344CB8AC3E}">
        <p14:creationId xmlns:p14="http://schemas.microsoft.com/office/powerpoint/2010/main" val="723557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6404-F0F5-D1B3-06BA-5DEF8B6DF3F0}"/>
              </a:ext>
            </a:extLst>
          </p:cNvPr>
          <p:cNvSpPr>
            <a:spLocks noGrp="1"/>
          </p:cNvSpPr>
          <p:nvPr>
            <p:ph type="title"/>
          </p:nvPr>
        </p:nvSpPr>
        <p:spPr>
          <a:xfrm>
            <a:off x="838200" y="1255059"/>
            <a:ext cx="10515600" cy="2173941"/>
          </a:xfrm>
        </p:spPr>
        <p:txBody>
          <a:bodyPr>
            <a:no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POWER  QUERY</a:t>
            </a:r>
            <a:br>
              <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br>
            <a:endParaRPr lang="en-IN" sz="8800" dirty="0"/>
          </a:p>
        </p:txBody>
      </p:sp>
      <p:sp>
        <p:nvSpPr>
          <p:cNvPr id="3" name="Content Placeholder 2">
            <a:extLst>
              <a:ext uri="{FF2B5EF4-FFF2-40B4-BE49-F238E27FC236}">
                <a16:creationId xmlns:a16="http://schemas.microsoft.com/office/drawing/2014/main" id="{DBABBBA6-CBB8-D6C3-61FC-D27BF5AE0429}"/>
              </a:ext>
            </a:extLst>
          </p:cNvPr>
          <p:cNvSpPr>
            <a:spLocks noGrp="1"/>
          </p:cNvSpPr>
          <p:nvPr>
            <p:ph idx="1"/>
          </p:nvPr>
        </p:nvSpPr>
        <p:spPr>
          <a:xfrm>
            <a:off x="6571130" y="2342029"/>
            <a:ext cx="5257799" cy="1353671"/>
          </a:xfrm>
        </p:spPr>
        <p:txBody>
          <a:bodyPr/>
          <a:lstStyle/>
          <a:p>
            <a:r>
              <a:rPr lang="en-US" sz="2800" dirty="0">
                <a:ln w="0"/>
                <a:solidFill>
                  <a:schemeClr val="accent1"/>
                </a:solidFill>
                <a:effectLst>
                  <a:outerShdw blurRad="38100" dist="25400" dir="5400000" algn="ctr" rotWithShape="0">
                    <a:srgbClr val="6E747A">
                      <a:alpha val="43000"/>
                    </a:srgbClr>
                  </a:outerShdw>
                </a:effectLst>
              </a:rPr>
              <a:t>An Extract Transform Load tool</a:t>
            </a:r>
          </a:p>
          <a:p>
            <a:endParaRPr lang="en-IN" dirty="0"/>
          </a:p>
        </p:txBody>
      </p:sp>
    </p:spTree>
    <p:extLst>
      <p:ext uri="{BB962C8B-B14F-4D97-AF65-F5344CB8AC3E}">
        <p14:creationId xmlns:p14="http://schemas.microsoft.com/office/powerpoint/2010/main" val="680883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BBA6-F8E7-6D7B-A3F1-B86DD93DA291}"/>
              </a:ext>
            </a:extLst>
          </p:cNvPr>
          <p:cNvSpPr>
            <a:spLocks noGrp="1"/>
          </p:cNvSpPr>
          <p:nvPr>
            <p:ph type="title"/>
          </p:nvPr>
        </p:nvSpPr>
        <p:spPr/>
        <p:txBody>
          <a:bodyPr/>
          <a:lstStyle/>
          <a:p>
            <a:r>
              <a:rPr lang="en-IN" b="1" dirty="0"/>
              <a:t>What is Power Query?</a:t>
            </a:r>
          </a:p>
        </p:txBody>
      </p:sp>
      <p:sp>
        <p:nvSpPr>
          <p:cNvPr id="3" name="Content Placeholder 2">
            <a:extLst>
              <a:ext uri="{FF2B5EF4-FFF2-40B4-BE49-F238E27FC236}">
                <a16:creationId xmlns:a16="http://schemas.microsoft.com/office/drawing/2014/main" id="{6C4C1EE7-F625-8705-7036-69FBCA919384}"/>
              </a:ext>
            </a:extLst>
          </p:cNvPr>
          <p:cNvSpPr>
            <a:spLocks noGrp="1"/>
          </p:cNvSpPr>
          <p:nvPr>
            <p:ph idx="1"/>
          </p:nvPr>
        </p:nvSpPr>
        <p:spPr/>
        <p:txBody>
          <a:bodyPr>
            <a:normAutofit/>
          </a:bodyPr>
          <a:lstStyle/>
          <a:p>
            <a:r>
              <a:rPr lang="en-US" sz="2000" b="0" i="0" dirty="0">
                <a:solidFill>
                  <a:srgbClr val="202124"/>
                </a:solidFill>
                <a:effectLst/>
                <a:latin typeface="arial" panose="020B0604020202020204" pitchFamily="34" charset="0"/>
              </a:rPr>
              <a:t>Power BI Desktop comes equipped with Power Query . You can use the Power Query to </a:t>
            </a:r>
            <a:r>
              <a:rPr lang="en-US" sz="2000" b="1" i="0" dirty="0">
                <a:solidFill>
                  <a:srgbClr val="202124"/>
                </a:solidFill>
                <a:effectLst/>
                <a:latin typeface="arial" panose="020B0604020202020204" pitchFamily="34" charset="0"/>
              </a:rPr>
              <a:t>connect to one or many data sources, shape and transform the data</a:t>
            </a:r>
            <a:r>
              <a:rPr lang="en-US" sz="2000" b="0" i="0" dirty="0">
                <a:solidFill>
                  <a:srgbClr val="202124"/>
                </a:solidFill>
                <a:effectLst/>
                <a:latin typeface="arial" panose="020B0604020202020204" pitchFamily="34" charset="0"/>
              </a:rPr>
              <a:t>. You could modify the data in hand to meet your needs, make it more usable, and then load that model into Power BI Desktop.</a:t>
            </a:r>
          </a:p>
          <a:p>
            <a:endParaRPr lang="en-US" sz="2000" dirty="0">
              <a:solidFill>
                <a:srgbClr val="202124"/>
              </a:solidFill>
              <a:latin typeface="arial" panose="020B0604020202020204" pitchFamily="34" charset="0"/>
            </a:endParaRPr>
          </a:p>
          <a:p>
            <a:r>
              <a:rPr lang="en-US" sz="2000" dirty="0"/>
              <a:t>To get the Power Query editor select the data source and click on Transfor</a:t>
            </a:r>
            <a:r>
              <a:rPr lang="en-US" sz="2000" dirty="0">
                <a:solidFill>
                  <a:srgbClr val="202124"/>
                </a:solidFill>
                <a:latin typeface="arial" panose="020B0604020202020204" pitchFamily="34" charset="0"/>
              </a:rPr>
              <a:t>m</a:t>
            </a:r>
          </a:p>
          <a:p>
            <a:endParaRPr lang="en-US" sz="2000" dirty="0">
              <a:solidFill>
                <a:srgbClr val="202124"/>
              </a:solidFill>
              <a:latin typeface="arial" panose="020B0604020202020204" pitchFamily="34" charset="0"/>
            </a:endParaRPr>
          </a:p>
          <a:p>
            <a:r>
              <a:rPr lang="en-US" sz="2000" dirty="0"/>
              <a:t>The best part of Power Query is you do not have to write any formula.</a:t>
            </a:r>
          </a:p>
          <a:p>
            <a:endParaRPr lang="en-US" sz="2000" dirty="0"/>
          </a:p>
          <a:p>
            <a:r>
              <a:rPr lang="en-US" sz="2000" dirty="0"/>
              <a:t>Without writing any formulae, we have many functions that can be used </a:t>
            </a:r>
            <a:r>
              <a:rPr lang="en-US" sz="2000" dirty="0" err="1"/>
              <a:t>E.g</a:t>
            </a:r>
            <a:r>
              <a:rPr lang="en-US" sz="2000" dirty="0"/>
              <a:t> :Text Functions / Date Functions/ Number Functions, Merge Split Change Case Extract (left, right, substring, Delimiter)</a:t>
            </a:r>
            <a:endParaRPr lang="en-IN" sz="2000" dirty="0"/>
          </a:p>
        </p:txBody>
      </p:sp>
    </p:spTree>
    <p:extLst>
      <p:ext uri="{BB962C8B-B14F-4D97-AF65-F5344CB8AC3E}">
        <p14:creationId xmlns:p14="http://schemas.microsoft.com/office/powerpoint/2010/main" val="327533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989D-F9A5-F915-EFD0-FA00CA849796}"/>
              </a:ext>
            </a:extLst>
          </p:cNvPr>
          <p:cNvSpPr>
            <a:spLocks noGrp="1"/>
          </p:cNvSpPr>
          <p:nvPr>
            <p:ph type="title"/>
          </p:nvPr>
        </p:nvSpPr>
        <p:spPr>
          <a:xfrm>
            <a:off x="838200" y="1"/>
            <a:ext cx="10515600" cy="1690688"/>
          </a:xfrm>
        </p:spPr>
        <p:txBody>
          <a:bodyPr/>
          <a:lstStyle/>
          <a:p>
            <a:r>
              <a:rPr lang="en-IN" dirty="0"/>
              <a:t>Comparison</a:t>
            </a:r>
            <a:br>
              <a:rPr lang="en-IN" dirty="0"/>
            </a:br>
            <a:endParaRPr lang="en-IN" dirty="0"/>
          </a:p>
        </p:txBody>
      </p:sp>
      <p:pic>
        <p:nvPicPr>
          <p:cNvPr id="5" name="Content Placeholder 4">
            <a:extLst>
              <a:ext uri="{FF2B5EF4-FFF2-40B4-BE49-F238E27FC236}">
                <a16:creationId xmlns:a16="http://schemas.microsoft.com/office/drawing/2014/main" id="{3A8649FA-06E8-F634-A31D-A08037A8990D}"/>
              </a:ext>
            </a:extLst>
          </p:cNvPr>
          <p:cNvPicPr>
            <a:picLocks noGrp="1" noChangeAspect="1"/>
          </p:cNvPicPr>
          <p:nvPr>
            <p:ph idx="1"/>
          </p:nvPr>
        </p:nvPicPr>
        <p:blipFill>
          <a:blip r:embed="rId2"/>
          <a:stretch>
            <a:fillRect/>
          </a:stretch>
        </p:blipFill>
        <p:spPr>
          <a:xfrm>
            <a:off x="257175" y="749697"/>
            <a:ext cx="11244263" cy="4472782"/>
          </a:xfrm>
        </p:spPr>
      </p:pic>
      <p:pic>
        <p:nvPicPr>
          <p:cNvPr id="7" name="Picture 6">
            <a:extLst>
              <a:ext uri="{FF2B5EF4-FFF2-40B4-BE49-F238E27FC236}">
                <a16:creationId xmlns:a16="http://schemas.microsoft.com/office/drawing/2014/main" id="{4CCC2861-5FAB-E0E6-4692-E9E7CE749384}"/>
              </a:ext>
            </a:extLst>
          </p:cNvPr>
          <p:cNvPicPr>
            <a:picLocks noChangeAspect="1"/>
          </p:cNvPicPr>
          <p:nvPr/>
        </p:nvPicPr>
        <p:blipFill>
          <a:blip r:embed="rId3"/>
          <a:stretch>
            <a:fillRect/>
          </a:stretch>
        </p:blipFill>
        <p:spPr>
          <a:xfrm>
            <a:off x="257175" y="5222479"/>
            <a:ext cx="11244263" cy="2293819"/>
          </a:xfrm>
          <a:prstGeom prst="rect">
            <a:avLst/>
          </a:prstGeom>
        </p:spPr>
      </p:pic>
    </p:spTree>
    <p:extLst>
      <p:ext uri="{BB962C8B-B14F-4D97-AF65-F5344CB8AC3E}">
        <p14:creationId xmlns:p14="http://schemas.microsoft.com/office/powerpoint/2010/main" val="540244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9346-7D2B-34B3-709B-5423F4933F69}"/>
              </a:ext>
            </a:extLst>
          </p:cNvPr>
          <p:cNvSpPr>
            <a:spLocks noGrp="1"/>
          </p:cNvSpPr>
          <p:nvPr>
            <p:ph type="title"/>
          </p:nvPr>
        </p:nvSpPr>
        <p:spPr>
          <a:xfrm>
            <a:off x="165847" y="87219"/>
            <a:ext cx="10515600" cy="1024406"/>
          </a:xfrm>
        </p:spPr>
        <p:txBody>
          <a:bodyPr/>
          <a:lstStyle/>
          <a:p>
            <a:pPr algn="ctr"/>
            <a:r>
              <a:rPr lang="en-IN" b="1" dirty="0"/>
              <a:t>ASSIGNMENT</a:t>
            </a:r>
          </a:p>
        </p:txBody>
      </p:sp>
      <p:sp>
        <p:nvSpPr>
          <p:cNvPr id="3" name="Content Placeholder 2">
            <a:extLst>
              <a:ext uri="{FF2B5EF4-FFF2-40B4-BE49-F238E27FC236}">
                <a16:creationId xmlns:a16="http://schemas.microsoft.com/office/drawing/2014/main" id="{61B44C9D-55B0-BAA6-007A-8B56236DD7C5}"/>
              </a:ext>
            </a:extLst>
          </p:cNvPr>
          <p:cNvSpPr>
            <a:spLocks noGrp="1"/>
          </p:cNvSpPr>
          <p:nvPr>
            <p:ph idx="1"/>
          </p:nvPr>
        </p:nvSpPr>
        <p:spPr>
          <a:xfrm>
            <a:off x="838200" y="1037479"/>
            <a:ext cx="10439400" cy="5065338"/>
          </a:xfrm>
        </p:spPr>
        <p:txBody>
          <a:bodyPr>
            <a:normAutofit lnSpcReduction="10000"/>
          </a:bodyPr>
          <a:lstStyle/>
          <a:p>
            <a:r>
              <a:rPr lang="en-IN" sz="1800" dirty="0"/>
              <a:t>Make a new column by merging first and last name, and make is as Full Name.</a:t>
            </a:r>
          </a:p>
          <a:p>
            <a:r>
              <a:rPr lang="en-IN" sz="1800" dirty="0"/>
              <a:t>Display the Tenure of each Employee</a:t>
            </a:r>
          </a:p>
          <a:p>
            <a:r>
              <a:rPr lang="en-IN" sz="1800" dirty="0"/>
              <a:t>Display the Month and Day of Joining for each employee.</a:t>
            </a:r>
          </a:p>
          <a:p>
            <a:r>
              <a:rPr lang="en-US" sz="1800" dirty="0"/>
              <a:t>Create a employee code containing 1st character of 1st name, 1st character of last name and last 4 digits of EID</a:t>
            </a:r>
          </a:p>
          <a:p>
            <a:r>
              <a:rPr lang="en-US" sz="1800" dirty="0"/>
              <a:t>Increase each balance by 10k and rename it as </a:t>
            </a:r>
            <a:r>
              <a:rPr lang="en-US" sz="1800" dirty="0" err="1"/>
              <a:t>Revise_salary</a:t>
            </a:r>
            <a:endParaRPr lang="en-US" sz="1800" dirty="0"/>
          </a:p>
          <a:p>
            <a:r>
              <a:rPr lang="en-US" sz="1800" dirty="0"/>
              <a:t>Calculate the 15% of balance as HRA.</a:t>
            </a:r>
          </a:p>
          <a:p>
            <a:r>
              <a:rPr lang="en-US" sz="1800" dirty="0"/>
              <a:t>Calculate the 5% of balance as PF.</a:t>
            </a:r>
          </a:p>
          <a:p>
            <a:r>
              <a:rPr lang="en-US" sz="1800" dirty="0"/>
              <a:t>Add balance, HRA, PF and display as Gross Salary</a:t>
            </a:r>
          </a:p>
          <a:p>
            <a:r>
              <a:rPr lang="en-US" sz="1800" dirty="0"/>
              <a:t>Sub PF from Gross Salary and display it as Net Salary.</a:t>
            </a:r>
          </a:p>
          <a:p>
            <a:r>
              <a:rPr lang="en-IN" sz="1800" dirty="0"/>
              <a:t>Make few visualization as well:</a:t>
            </a:r>
          </a:p>
          <a:p>
            <a:pPr marL="0" indent="0">
              <a:buNone/>
            </a:pPr>
            <a:r>
              <a:rPr lang="en-IN" sz="1800" dirty="0"/>
              <a:t>          1. The count of male and female employees.</a:t>
            </a:r>
          </a:p>
          <a:p>
            <a:pPr marL="0" indent="0">
              <a:buNone/>
            </a:pPr>
            <a:r>
              <a:rPr lang="en-IN" sz="1800" dirty="0"/>
              <a:t>          2. Region wise no of employees, Category wise no of employees.</a:t>
            </a:r>
          </a:p>
          <a:p>
            <a:pPr marL="0" indent="0">
              <a:buNone/>
            </a:pPr>
            <a:r>
              <a:rPr lang="en-IN" sz="1800" dirty="0"/>
              <a:t>          3. </a:t>
            </a:r>
            <a:r>
              <a:rPr lang="en-IN" sz="1800" dirty="0" err="1"/>
              <a:t>Tenurity</a:t>
            </a:r>
            <a:r>
              <a:rPr lang="en-IN" sz="1800" dirty="0"/>
              <a:t> of employee.</a:t>
            </a:r>
          </a:p>
          <a:p>
            <a:pPr marL="0" indent="0">
              <a:buNone/>
            </a:pPr>
            <a:r>
              <a:rPr lang="en-IN" sz="1800" dirty="0"/>
              <a:t>          4. The no of </a:t>
            </a:r>
            <a:r>
              <a:rPr lang="en-IN" sz="1800" dirty="0" err="1"/>
              <a:t>joinee</a:t>
            </a:r>
            <a:r>
              <a:rPr lang="en-IN" sz="1800" dirty="0"/>
              <a:t> each month.</a:t>
            </a:r>
          </a:p>
          <a:p>
            <a:pPr marL="0" indent="0">
              <a:buNone/>
            </a:pPr>
            <a:endParaRPr lang="en-US" sz="1800" dirty="0"/>
          </a:p>
        </p:txBody>
      </p:sp>
      <p:pic>
        <p:nvPicPr>
          <p:cNvPr id="5" name="Graphic 4" descr="Head with gears">
            <a:extLst>
              <a:ext uri="{FF2B5EF4-FFF2-40B4-BE49-F238E27FC236}">
                <a16:creationId xmlns:a16="http://schemas.microsoft.com/office/drawing/2014/main" id="{077E465B-DE5E-0905-C27F-0DA3947E91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9388" y="87219"/>
            <a:ext cx="914400" cy="914400"/>
          </a:xfrm>
          <a:prstGeom prst="rect">
            <a:avLst/>
          </a:prstGeom>
        </p:spPr>
      </p:pic>
    </p:spTree>
    <p:extLst>
      <p:ext uri="{BB962C8B-B14F-4D97-AF65-F5344CB8AC3E}">
        <p14:creationId xmlns:p14="http://schemas.microsoft.com/office/powerpoint/2010/main" val="1006099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E214-FA4F-54F8-39CC-A21BDDD4735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1AB3197-C363-52E6-5525-205135ACED65}"/>
              </a:ext>
            </a:extLst>
          </p:cNvPr>
          <p:cNvPicPr>
            <a:picLocks noGrp="1" noChangeAspect="1"/>
          </p:cNvPicPr>
          <p:nvPr>
            <p:ph idx="1"/>
          </p:nvPr>
        </p:nvPicPr>
        <p:blipFill>
          <a:blip r:embed="rId2"/>
          <a:stretch>
            <a:fillRect/>
          </a:stretch>
        </p:blipFill>
        <p:spPr>
          <a:xfrm>
            <a:off x="838200" y="365125"/>
            <a:ext cx="10771094" cy="6127750"/>
          </a:xfrm>
        </p:spPr>
      </p:pic>
    </p:spTree>
    <p:extLst>
      <p:ext uri="{BB962C8B-B14F-4D97-AF65-F5344CB8AC3E}">
        <p14:creationId xmlns:p14="http://schemas.microsoft.com/office/powerpoint/2010/main" val="2806989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3976-A24E-63B3-FA9A-1045E1D2000D}"/>
              </a:ext>
            </a:extLst>
          </p:cNvPr>
          <p:cNvSpPr>
            <a:spLocks noGrp="1"/>
          </p:cNvSpPr>
          <p:nvPr>
            <p:ph type="title"/>
          </p:nvPr>
        </p:nvSpPr>
        <p:spPr>
          <a:xfrm>
            <a:off x="658906" y="72931"/>
            <a:ext cx="10515600" cy="1325563"/>
          </a:xfrm>
        </p:spPr>
        <p:txBody>
          <a:bodyPr/>
          <a:lstStyle/>
          <a:p>
            <a:r>
              <a:rPr lang="en-US" dirty="0"/>
              <a:t>Appending Sheets in Power Query</a:t>
            </a:r>
            <a:endParaRPr lang="en-IN" dirty="0"/>
          </a:p>
        </p:txBody>
      </p:sp>
      <p:sp>
        <p:nvSpPr>
          <p:cNvPr id="3" name="Content Placeholder 2">
            <a:extLst>
              <a:ext uri="{FF2B5EF4-FFF2-40B4-BE49-F238E27FC236}">
                <a16:creationId xmlns:a16="http://schemas.microsoft.com/office/drawing/2014/main" id="{47A4AA90-7FF5-AE2C-342D-698C05F0EE1D}"/>
              </a:ext>
            </a:extLst>
          </p:cNvPr>
          <p:cNvSpPr>
            <a:spLocks noGrp="1"/>
          </p:cNvSpPr>
          <p:nvPr>
            <p:ph idx="1"/>
          </p:nvPr>
        </p:nvSpPr>
        <p:spPr>
          <a:xfrm>
            <a:off x="658906" y="1039765"/>
            <a:ext cx="10515600" cy="4778469"/>
          </a:xfrm>
        </p:spPr>
        <p:txBody>
          <a:bodyPr>
            <a:normAutofit/>
          </a:bodyPr>
          <a:lstStyle/>
          <a:p>
            <a:r>
              <a:rPr lang="en-US" sz="1800" dirty="0"/>
              <a:t>Multiple sheets in Excel can be appended as a single sheets in Power BI. Go To Append Queries -&gt; Append Query as New -&gt; Select The sheets to be appended -&gt; Click Add -&gt; OK.</a:t>
            </a:r>
          </a:p>
          <a:p>
            <a:endParaRPr lang="en-US" sz="1800" dirty="0"/>
          </a:p>
          <a:p>
            <a:endParaRPr lang="en-US" sz="1800" dirty="0"/>
          </a:p>
          <a:p>
            <a:endParaRPr lang="en-IN" sz="1800" dirty="0"/>
          </a:p>
        </p:txBody>
      </p:sp>
      <p:pic>
        <p:nvPicPr>
          <p:cNvPr id="5" name="Picture 4">
            <a:extLst>
              <a:ext uri="{FF2B5EF4-FFF2-40B4-BE49-F238E27FC236}">
                <a16:creationId xmlns:a16="http://schemas.microsoft.com/office/drawing/2014/main" id="{118F05BB-D907-285F-DBAB-E946B274A718}"/>
              </a:ext>
            </a:extLst>
          </p:cNvPr>
          <p:cNvPicPr>
            <a:picLocks noChangeAspect="1"/>
          </p:cNvPicPr>
          <p:nvPr/>
        </p:nvPicPr>
        <p:blipFill>
          <a:blip r:embed="rId2"/>
          <a:stretch>
            <a:fillRect/>
          </a:stretch>
        </p:blipFill>
        <p:spPr>
          <a:xfrm>
            <a:off x="506120" y="1801626"/>
            <a:ext cx="11179759" cy="4778469"/>
          </a:xfrm>
          <a:prstGeom prst="rect">
            <a:avLst/>
          </a:prstGeom>
        </p:spPr>
      </p:pic>
    </p:spTree>
    <p:extLst>
      <p:ext uri="{BB962C8B-B14F-4D97-AF65-F5344CB8AC3E}">
        <p14:creationId xmlns:p14="http://schemas.microsoft.com/office/powerpoint/2010/main" val="588611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B4AD-CE82-A769-A149-90A1A3223E33}"/>
              </a:ext>
            </a:extLst>
          </p:cNvPr>
          <p:cNvSpPr>
            <a:spLocks noGrp="1"/>
          </p:cNvSpPr>
          <p:nvPr>
            <p:ph type="title"/>
          </p:nvPr>
        </p:nvSpPr>
        <p:spPr/>
        <p:txBody>
          <a:bodyPr>
            <a:normAutofit/>
          </a:bodyPr>
          <a:lstStyle/>
          <a:p>
            <a:r>
              <a:rPr lang="en-US" sz="2800" dirty="0"/>
              <a:t>Merging Sheets in Power</a:t>
            </a:r>
            <a:endParaRPr lang="en-IN" sz="2800" dirty="0"/>
          </a:p>
        </p:txBody>
      </p:sp>
      <p:sp>
        <p:nvSpPr>
          <p:cNvPr id="3" name="Content Placeholder 2">
            <a:extLst>
              <a:ext uri="{FF2B5EF4-FFF2-40B4-BE49-F238E27FC236}">
                <a16:creationId xmlns:a16="http://schemas.microsoft.com/office/drawing/2014/main" id="{03670C05-24CF-A3C6-F295-6E16883B5866}"/>
              </a:ext>
            </a:extLst>
          </p:cNvPr>
          <p:cNvSpPr>
            <a:spLocks noGrp="1"/>
          </p:cNvSpPr>
          <p:nvPr>
            <p:ph idx="1"/>
          </p:nvPr>
        </p:nvSpPr>
        <p:spPr/>
        <p:txBody>
          <a:bodyPr>
            <a:normAutofit/>
          </a:bodyPr>
          <a:lstStyle/>
          <a:p>
            <a:r>
              <a:rPr lang="en-US" sz="1800" dirty="0"/>
              <a:t>Query Merging Sheets in Power Query can be considered as advanced lookup. Go To Merge Queries -&gt; Select The tables to be merged -&gt; Select the common field -&gt; Specify the join type - &gt; Ok</a:t>
            </a:r>
            <a:endParaRPr lang="en-IN" sz="1800" dirty="0"/>
          </a:p>
        </p:txBody>
      </p:sp>
    </p:spTree>
    <p:extLst>
      <p:ext uri="{BB962C8B-B14F-4D97-AF65-F5344CB8AC3E}">
        <p14:creationId xmlns:p14="http://schemas.microsoft.com/office/powerpoint/2010/main" val="949774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FD95-2D6D-555B-1D94-72FDDAF9A157}"/>
              </a:ext>
            </a:extLst>
          </p:cNvPr>
          <p:cNvSpPr>
            <a:spLocks noGrp="1"/>
          </p:cNvSpPr>
          <p:nvPr>
            <p:ph type="title"/>
          </p:nvPr>
        </p:nvSpPr>
        <p:spPr/>
        <p:txBody>
          <a:bodyPr>
            <a:normAutofit/>
          </a:bodyPr>
          <a:lstStyle/>
          <a:p>
            <a:r>
              <a:rPr lang="en-US" dirty="0"/>
              <a:t>Columns From Example in Power Query</a:t>
            </a:r>
            <a:endParaRPr lang="en-IN" dirty="0"/>
          </a:p>
        </p:txBody>
      </p:sp>
      <p:sp>
        <p:nvSpPr>
          <p:cNvPr id="3" name="Content Placeholder 2">
            <a:extLst>
              <a:ext uri="{FF2B5EF4-FFF2-40B4-BE49-F238E27FC236}">
                <a16:creationId xmlns:a16="http://schemas.microsoft.com/office/drawing/2014/main" id="{BFC9C2C7-C1E1-CBB1-DEF5-6918D3FB90EC}"/>
              </a:ext>
            </a:extLst>
          </p:cNvPr>
          <p:cNvSpPr>
            <a:spLocks noGrp="1"/>
          </p:cNvSpPr>
          <p:nvPr>
            <p:ph idx="1"/>
          </p:nvPr>
        </p:nvSpPr>
        <p:spPr/>
        <p:txBody>
          <a:bodyPr>
            <a:normAutofit/>
          </a:bodyPr>
          <a:lstStyle/>
          <a:p>
            <a:r>
              <a:rPr lang="en-US" sz="2000" dirty="0"/>
              <a:t>CFE is Just like Fast Fill In Excel. Many of the Text &amp; date functions can be utilized without writing any function, Just by few clicks. (Split, Merge, Date Parts, Part of </a:t>
            </a:r>
            <a:r>
              <a:rPr lang="en-US" sz="2000" dirty="0" err="1"/>
              <a:t>AlphaNumeric</a:t>
            </a:r>
            <a:r>
              <a:rPr lang="en-US" sz="2000" dirty="0"/>
              <a:t> Data</a:t>
            </a:r>
            <a:endParaRPr lang="en-IN" sz="2000" dirty="0"/>
          </a:p>
        </p:txBody>
      </p:sp>
    </p:spTree>
    <p:extLst>
      <p:ext uri="{BB962C8B-B14F-4D97-AF65-F5344CB8AC3E}">
        <p14:creationId xmlns:p14="http://schemas.microsoft.com/office/powerpoint/2010/main" val="4136343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3C70-E21D-40C3-AFBC-61BF0C4320B0}"/>
              </a:ext>
            </a:extLst>
          </p:cNvPr>
          <p:cNvSpPr>
            <a:spLocks noGrp="1"/>
          </p:cNvSpPr>
          <p:nvPr>
            <p:ph type="title"/>
          </p:nvPr>
        </p:nvSpPr>
        <p:spPr/>
        <p:txBody>
          <a:bodyPr/>
          <a:lstStyle/>
          <a:p>
            <a:r>
              <a:rPr lang="en-US" dirty="0"/>
              <a:t>Conditional Columns in Power Query</a:t>
            </a:r>
            <a:endParaRPr lang="en-IN" dirty="0"/>
          </a:p>
        </p:txBody>
      </p:sp>
      <p:sp>
        <p:nvSpPr>
          <p:cNvPr id="3" name="Content Placeholder 2">
            <a:extLst>
              <a:ext uri="{FF2B5EF4-FFF2-40B4-BE49-F238E27FC236}">
                <a16:creationId xmlns:a16="http://schemas.microsoft.com/office/drawing/2014/main" id="{066B5FD5-957A-E886-E797-12D6C96981DC}"/>
              </a:ext>
            </a:extLst>
          </p:cNvPr>
          <p:cNvSpPr>
            <a:spLocks noGrp="1"/>
          </p:cNvSpPr>
          <p:nvPr>
            <p:ph idx="1"/>
          </p:nvPr>
        </p:nvSpPr>
        <p:spPr/>
        <p:txBody>
          <a:bodyPr>
            <a:normAutofit/>
          </a:bodyPr>
          <a:lstStyle/>
          <a:p>
            <a:r>
              <a:rPr lang="en-US" sz="2000" dirty="0"/>
              <a:t>Conditional Column is just like IF Else formula in Excel without writing any code. To add a Conditional Column : Add Column -&gt; Conditional Column -&gt; Specify the condition</a:t>
            </a:r>
            <a:endParaRPr lang="en-IN" sz="2000" dirty="0"/>
          </a:p>
        </p:txBody>
      </p:sp>
    </p:spTree>
    <p:extLst>
      <p:ext uri="{BB962C8B-B14F-4D97-AF65-F5344CB8AC3E}">
        <p14:creationId xmlns:p14="http://schemas.microsoft.com/office/powerpoint/2010/main" val="3315051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A5A1-9015-7771-491F-3BA645CB8908}"/>
              </a:ext>
            </a:extLst>
          </p:cNvPr>
          <p:cNvSpPr>
            <a:spLocks noGrp="1"/>
          </p:cNvSpPr>
          <p:nvPr>
            <p:ph type="title"/>
          </p:nvPr>
        </p:nvSpPr>
        <p:spPr>
          <a:xfrm>
            <a:off x="0" y="168368"/>
            <a:ext cx="10515600" cy="1325563"/>
          </a:xfrm>
        </p:spPr>
        <p:txBody>
          <a:bodyPr/>
          <a:lstStyle/>
          <a:p>
            <a:pPr algn="ctr"/>
            <a:r>
              <a:rPr lang="en-IN" b="1" dirty="0"/>
              <a:t>ASSIGNMENT</a:t>
            </a:r>
            <a:endParaRPr lang="en-IN" dirty="0"/>
          </a:p>
        </p:txBody>
      </p:sp>
      <p:sp>
        <p:nvSpPr>
          <p:cNvPr id="3" name="Content Placeholder 2">
            <a:extLst>
              <a:ext uri="{FF2B5EF4-FFF2-40B4-BE49-F238E27FC236}">
                <a16:creationId xmlns:a16="http://schemas.microsoft.com/office/drawing/2014/main" id="{8E3A7283-725E-50AF-C951-E661CE1EE6E1}"/>
              </a:ext>
            </a:extLst>
          </p:cNvPr>
          <p:cNvSpPr>
            <a:spLocks noGrp="1"/>
          </p:cNvSpPr>
          <p:nvPr>
            <p:ph idx="1"/>
          </p:nvPr>
        </p:nvSpPr>
        <p:spPr>
          <a:xfrm>
            <a:off x="694764" y="1493931"/>
            <a:ext cx="10515600" cy="4351338"/>
          </a:xfrm>
        </p:spPr>
        <p:txBody>
          <a:bodyPr>
            <a:normAutofit fontScale="92500" lnSpcReduction="10000"/>
          </a:bodyPr>
          <a:lstStyle/>
          <a:p>
            <a:pPr marL="0" indent="0">
              <a:buNone/>
            </a:pPr>
            <a:r>
              <a:rPr lang="en-US" sz="2000" dirty="0"/>
              <a:t>Let says we have a company ABC, we have data for the employees of that company. Visualize the data in any meaningful way to help the company to analyze the data. Design a report and include these things:</a:t>
            </a:r>
            <a:br>
              <a:rPr lang="en-US" sz="2000" dirty="0"/>
            </a:br>
            <a:endParaRPr lang="en-US" sz="2000" dirty="0"/>
          </a:p>
          <a:p>
            <a:pPr marL="0" indent="0">
              <a:buNone/>
            </a:pPr>
            <a:r>
              <a:rPr lang="en-US" sz="2000" dirty="0"/>
              <a:t>1.Create a visual to display no of employees on the basis of seniority level (tenure Years: &gt; 8 highly tenured, 7-5 long tenured, 5-3 Mid tenured,3-1 short tenured, &lt;1 intern</a:t>
            </a:r>
          </a:p>
          <a:p>
            <a:pPr marL="0" indent="0">
              <a:buNone/>
            </a:pPr>
            <a:endParaRPr lang="en-US" sz="2000" dirty="0"/>
          </a:p>
          <a:p>
            <a:pPr marL="0" indent="0">
              <a:buNone/>
            </a:pPr>
            <a:r>
              <a:rPr lang="en-US" sz="2000" dirty="0"/>
              <a:t>2.Grade the employees on the basis of salary (A &gt;200000 / B &gt;100000/ C &gt;80000 /D &lt;= 50000) and create a visual to get the percentage of employees on  the basis of  grade.</a:t>
            </a:r>
          </a:p>
          <a:p>
            <a:pPr marL="0" indent="0">
              <a:buNone/>
            </a:pPr>
            <a:endParaRPr lang="en-US" sz="2000" dirty="0"/>
          </a:p>
          <a:p>
            <a:pPr marL="0" indent="0">
              <a:buNone/>
            </a:pPr>
            <a:r>
              <a:rPr lang="en-US" sz="2000" dirty="0"/>
              <a:t>3.Check if the current and joined designation is same or not, if they are not same that means that person has been promoted, create a visualization to display the promotion percentage</a:t>
            </a:r>
          </a:p>
          <a:p>
            <a:pPr marL="0" indent="0">
              <a:buNone/>
            </a:pPr>
            <a:endParaRPr lang="en-US" sz="2000" dirty="0"/>
          </a:p>
          <a:p>
            <a:pPr marL="0" indent="0">
              <a:buNone/>
            </a:pPr>
            <a:r>
              <a:rPr lang="en-US" sz="2000" dirty="0"/>
              <a:t>4.Display City wise bifurcation of Grades.</a:t>
            </a:r>
          </a:p>
          <a:p>
            <a:pPr marL="0" indent="0">
              <a:buNone/>
            </a:pPr>
            <a:endParaRPr lang="en-US" sz="2000" dirty="0"/>
          </a:p>
          <a:p>
            <a:pPr marL="0" indent="0">
              <a:buNone/>
            </a:pPr>
            <a:endParaRPr lang="en-US" sz="2000" dirty="0"/>
          </a:p>
          <a:p>
            <a:pPr marL="0" indent="0">
              <a:buNone/>
            </a:pPr>
            <a:endParaRPr lang="en-US" sz="2000" dirty="0"/>
          </a:p>
        </p:txBody>
      </p:sp>
      <p:pic>
        <p:nvPicPr>
          <p:cNvPr id="4" name="Graphic 3" descr="Head with gears">
            <a:extLst>
              <a:ext uri="{FF2B5EF4-FFF2-40B4-BE49-F238E27FC236}">
                <a16:creationId xmlns:a16="http://schemas.microsoft.com/office/drawing/2014/main" id="{4C68BAC3-D419-4E70-1C4F-8D02988AAF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77670" y="302372"/>
            <a:ext cx="914400" cy="914400"/>
          </a:xfrm>
          <a:prstGeom prst="rect">
            <a:avLst/>
          </a:prstGeom>
        </p:spPr>
      </p:pic>
    </p:spTree>
    <p:extLst>
      <p:ext uri="{BB962C8B-B14F-4D97-AF65-F5344CB8AC3E}">
        <p14:creationId xmlns:p14="http://schemas.microsoft.com/office/powerpoint/2010/main" val="2862406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9982-82FC-1464-6E59-6D62A6B5534F}"/>
              </a:ext>
            </a:extLst>
          </p:cNvPr>
          <p:cNvSpPr>
            <a:spLocks noGrp="1"/>
          </p:cNvSpPr>
          <p:nvPr>
            <p:ph type="title"/>
          </p:nvPr>
        </p:nvSpPr>
        <p:spPr/>
        <p:txBody>
          <a:bodyPr/>
          <a:lstStyle/>
          <a:p>
            <a:r>
              <a:rPr lang="en-IN" dirty="0"/>
              <a:t>Auto Fill in Power Query</a:t>
            </a:r>
            <a:br>
              <a:rPr lang="en-IN" dirty="0"/>
            </a:br>
            <a:endParaRPr lang="en-IN" dirty="0"/>
          </a:p>
        </p:txBody>
      </p:sp>
      <p:sp>
        <p:nvSpPr>
          <p:cNvPr id="3" name="Content Placeholder 2">
            <a:extLst>
              <a:ext uri="{FF2B5EF4-FFF2-40B4-BE49-F238E27FC236}">
                <a16:creationId xmlns:a16="http://schemas.microsoft.com/office/drawing/2014/main" id="{BE2F82EF-6C6C-05F5-CB34-5A4400053728}"/>
              </a:ext>
            </a:extLst>
          </p:cNvPr>
          <p:cNvSpPr>
            <a:spLocks noGrp="1"/>
          </p:cNvSpPr>
          <p:nvPr>
            <p:ph idx="1"/>
          </p:nvPr>
        </p:nvSpPr>
        <p:spPr/>
        <p:txBody>
          <a:bodyPr/>
          <a:lstStyle/>
          <a:p>
            <a:r>
              <a:rPr lang="en-IN" dirty="0"/>
              <a:t>Auto Fill in Power Query</a:t>
            </a:r>
          </a:p>
        </p:txBody>
      </p:sp>
    </p:spTree>
    <p:extLst>
      <p:ext uri="{BB962C8B-B14F-4D97-AF65-F5344CB8AC3E}">
        <p14:creationId xmlns:p14="http://schemas.microsoft.com/office/powerpoint/2010/main" val="2435618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142B-46A9-3165-1336-71318CFC4B1D}"/>
              </a:ext>
            </a:extLst>
          </p:cNvPr>
          <p:cNvSpPr>
            <a:spLocks noGrp="1"/>
          </p:cNvSpPr>
          <p:nvPr>
            <p:ph type="title"/>
          </p:nvPr>
        </p:nvSpPr>
        <p:spPr/>
        <p:txBody>
          <a:bodyPr/>
          <a:lstStyle/>
          <a:p>
            <a:r>
              <a:rPr lang="en-IN" dirty="0"/>
              <a:t>Grouping in Power Query </a:t>
            </a:r>
          </a:p>
        </p:txBody>
      </p:sp>
      <p:sp>
        <p:nvSpPr>
          <p:cNvPr id="3" name="Content Placeholder 2">
            <a:extLst>
              <a:ext uri="{FF2B5EF4-FFF2-40B4-BE49-F238E27FC236}">
                <a16:creationId xmlns:a16="http://schemas.microsoft.com/office/drawing/2014/main" id="{17072646-ED9A-9D1A-A5F3-7F87481562B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3420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B274-62A5-D793-E485-B2938FB9F512}"/>
              </a:ext>
            </a:extLst>
          </p:cNvPr>
          <p:cNvSpPr>
            <a:spLocks noGrp="1"/>
          </p:cNvSpPr>
          <p:nvPr>
            <p:ph type="title"/>
          </p:nvPr>
        </p:nvSpPr>
        <p:spPr/>
        <p:txBody>
          <a:bodyPr/>
          <a:lstStyle/>
          <a:p>
            <a:r>
              <a:rPr lang="en-IN" dirty="0"/>
              <a:t>Transpose Data in Power Query </a:t>
            </a:r>
          </a:p>
        </p:txBody>
      </p:sp>
      <p:sp>
        <p:nvSpPr>
          <p:cNvPr id="3" name="Content Placeholder 2">
            <a:extLst>
              <a:ext uri="{FF2B5EF4-FFF2-40B4-BE49-F238E27FC236}">
                <a16:creationId xmlns:a16="http://schemas.microsoft.com/office/drawing/2014/main" id="{18E10D93-16E0-57C9-FC74-DC0A245A2AC7}"/>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881393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6174-1EAD-5845-71E3-3F03F766F10D}"/>
              </a:ext>
            </a:extLst>
          </p:cNvPr>
          <p:cNvSpPr>
            <a:spLocks noGrp="1"/>
          </p:cNvSpPr>
          <p:nvPr>
            <p:ph type="title"/>
          </p:nvPr>
        </p:nvSpPr>
        <p:spPr/>
        <p:txBody>
          <a:bodyPr/>
          <a:lstStyle/>
          <a:p>
            <a:r>
              <a:rPr lang="en-IN" dirty="0"/>
              <a:t>Installing Power BI </a:t>
            </a:r>
          </a:p>
        </p:txBody>
      </p:sp>
      <p:sp>
        <p:nvSpPr>
          <p:cNvPr id="3" name="Content Placeholder 2">
            <a:extLst>
              <a:ext uri="{FF2B5EF4-FFF2-40B4-BE49-F238E27FC236}">
                <a16:creationId xmlns:a16="http://schemas.microsoft.com/office/drawing/2014/main" id="{D1D1F265-48A9-657E-C2A0-D4D5A7F958DE}"/>
              </a:ext>
            </a:extLst>
          </p:cNvPr>
          <p:cNvSpPr>
            <a:spLocks noGrp="1"/>
          </p:cNvSpPr>
          <p:nvPr>
            <p:ph idx="1"/>
          </p:nvPr>
        </p:nvSpPr>
        <p:spPr/>
        <p:txBody>
          <a:bodyPr/>
          <a:lstStyle/>
          <a:p>
            <a:r>
              <a:rPr lang="en-US" dirty="0"/>
              <a:t>To download the latest version, use the following link: </a:t>
            </a:r>
            <a:br>
              <a:rPr lang="en-US" dirty="0"/>
            </a:br>
            <a:endParaRPr lang="en-US" dirty="0"/>
          </a:p>
          <a:p>
            <a:r>
              <a:rPr lang="en-US" dirty="0"/>
              <a:t>https://powerbi.microsoft.com/en-us/downloads/ Click on download </a:t>
            </a:r>
          </a:p>
          <a:p>
            <a:pPr marL="0" indent="0">
              <a:buNone/>
            </a:pPr>
            <a:r>
              <a:rPr lang="en-US" dirty="0"/>
              <a:t>– You will be prompted to open the MS store click Open</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518AB093-7627-B041-C1B9-38B0EEA20DAD}"/>
              </a:ext>
            </a:extLst>
          </p:cNvPr>
          <p:cNvPicPr>
            <a:picLocks noChangeAspect="1"/>
          </p:cNvPicPr>
          <p:nvPr/>
        </p:nvPicPr>
        <p:blipFill>
          <a:blip r:embed="rId2"/>
          <a:stretch>
            <a:fillRect/>
          </a:stretch>
        </p:blipFill>
        <p:spPr>
          <a:xfrm>
            <a:off x="2131429" y="4001294"/>
            <a:ext cx="6712534" cy="1973751"/>
          </a:xfrm>
          <a:prstGeom prst="rect">
            <a:avLst/>
          </a:prstGeom>
        </p:spPr>
      </p:pic>
    </p:spTree>
    <p:extLst>
      <p:ext uri="{BB962C8B-B14F-4D97-AF65-F5344CB8AC3E}">
        <p14:creationId xmlns:p14="http://schemas.microsoft.com/office/powerpoint/2010/main" val="2614079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47F3-D635-0508-8FBF-B83C0D7C18B6}"/>
              </a:ext>
            </a:extLst>
          </p:cNvPr>
          <p:cNvSpPr>
            <a:spLocks noGrp="1"/>
          </p:cNvSpPr>
          <p:nvPr>
            <p:ph type="title"/>
          </p:nvPr>
        </p:nvSpPr>
        <p:spPr/>
        <p:txBody>
          <a:bodyPr/>
          <a:lstStyle/>
          <a:p>
            <a:r>
              <a:rPr lang="en-IN" dirty="0"/>
              <a:t>Unpivot Data in Power Query </a:t>
            </a:r>
          </a:p>
        </p:txBody>
      </p:sp>
      <p:sp>
        <p:nvSpPr>
          <p:cNvPr id="3" name="Content Placeholder 2">
            <a:extLst>
              <a:ext uri="{FF2B5EF4-FFF2-40B4-BE49-F238E27FC236}">
                <a16:creationId xmlns:a16="http://schemas.microsoft.com/office/drawing/2014/main" id="{8338FE68-656B-A072-92E1-0721CB6DEE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22150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CEAB-D7C7-F23B-752B-90C063416FF7}"/>
              </a:ext>
            </a:extLst>
          </p:cNvPr>
          <p:cNvSpPr>
            <a:spLocks noGrp="1"/>
          </p:cNvSpPr>
          <p:nvPr>
            <p:ph type="title"/>
          </p:nvPr>
        </p:nvSpPr>
        <p:spPr/>
        <p:txBody>
          <a:bodyPr/>
          <a:lstStyle/>
          <a:p>
            <a:r>
              <a:rPr lang="en-US" dirty="0"/>
              <a:t>Data type in Power Query </a:t>
            </a:r>
            <a:endParaRPr lang="en-IN" dirty="0"/>
          </a:p>
        </p:txBody>
      </p:sp>
      <p:sp>
        <p:nvSpPr>
          <p:cNvPr id="3" name="Content Placeholder 2">
            <a:extLst>
              <a:ext uri="{FF2B5EF4-FFF2-40B4-BE49-F238E27FC236}">
                <a16:creationId xmlns:a16="http://schemas.microsoft.com/office/drawing/2014/main" id="{22167D50-E649-D58D-37FD-6125DC62F3C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73101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6C77-2848-1611-7B1E-CCA109210281}"/>
              </a:ext>
            </a:extLst>
          </p:cNvPr>
          <p:cNvSpPr>
            <a:spLocks noGrp="1"/>
          </p:cNvSpPr>
          <p:nvPr>
            <p:ph type="title"/>
          </p:nvPr>
        </p:nvSpPr>
        <p:spPr/>
        <p:txBody>
          <a:bodyPr/>
          <a:lstStyle/>
          <a:p>
            <a:r>
              <a:rPr lang="en-US" dirty="0"/>
              <a:t>Keep Remove Rows in Power Query </a:t>
            </a:r>
            <a:endParaRPr lang="en-IN" dirty="0"/>
          </a:p>
        </p:txBody>
      </p:sp>
      <p:sp>
        <p:nvSpPr>
          <p:cNvPr id="3" name="Content Placeholder 2">
            <a:extLst>
              <a:ext uri="{FF2B5EF4-FFF2-40B4-BE49-F238E27FC236}">
                <a16:creationId xmlns:a16="http://schemas.microsoft.com/office/drawing/2014/main" id="{EB26C8AB-A7CB-FB2D-11E1-B9F6F34C867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54077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5094-17C4-D0A2-8281-C6EC889A89C9}"/>
              </a:ext>
            </a:extLst>
          </p:cNvPr>
          <p:cNvSpPr>
            <a:spLocks noGrp="1"/>
          </p:cNvSpPr>
          <p:nvPr>
            <p:ph type="title"/>
          </p:nvPr>
        </p:nvSpPr>
        <p:spPr/>
        <p:txBody>
          <a:bodyPr/>
          <a:lstStyle/>
          <a:p>
            <a:r>
              <a:rPr lang="en-US" dirty="0"/>
              <a:t>Manipulating Columns in Power Query </a:t>
            </a:r>
            <a:endParaRPr lang="en-IN" dirty="0"/>
          </a:p>
        </p:txBody>
      </p:sp>
      <p:sp>
        <p:nvSpPr>
          <p:cNvPr id="3" name="Content Placeholder 2">
            <a:extLst>
              <a:ext uri="{FF2B5EF4-FFF2-40B4-BE49-F238E27FC236}">
                <a16:creationId xmlns:a16="http://schemas.microsoft.com/office/drawing/2014/main" id="{9F9A8174-A6F3-B422-3F23-F8757C16B38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85328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6033-18CF-4477-A41D-C9903D2B9CB1}"/>
              </a:ext>
            </a:extLst>
          </p:cNvPr>
          <p:cNvSpPr>
            <a:spLocks noGrp="1"/>
          </p:cNvSpPr>
          <p:nvPr>
            <p:ph type="title"/>
          </p:nvPr>
        </p:nvSpPr>
        <p:spPr/>
        <p:txBody>
          <a:bodyPr/>
          <a:lstStyle/>
          <a:p>
            <a:r>
              <a:rPr lang="en-IN" dirty="0"/>
              <a:t>Data Modelling in Power BI</a:t>
            </a:r>
          </a:p>
        </p:txBody>
      </p:sp>
      <p:sp>
        <p:nvSpPr>
          <p:cNvPr id="3" name="Content Placeholder 2">
            <a:extLst>
              <a:ext uri="{FF2B5EF4-FFF2-40B4-BE49-F238E27FC236}">
                <a16:creationId xmlns:a16="http://schemas.microsoft.com/office/drawing/2014/main" id="{C6DA2450-2180-4A45-B58C-DCB2BB1110B0}"/>
              </a:ext>
            </a:extLst>
          </p:cNvPr>
          <p:cNvSpPr>
            <a:spLocks noGrp="1"/>
          </p:cNvSpPr>
          <p:nvPr>
            <p:ph idx="1"/>
          </p:nvPr>
        </p:nvSpPr>
        <p:spPr/>
        <p:txBody>
          <a:bodyPr/>
          <a:lstStyle/>
          <a:p>
            <a:r>
              <a:rPr lang="en-US" dirty="0"/>
              <a:t>Data Modeling is used to connect multiple data sources using relationship and allows us to create visuals based on multiple data sources.</a:t>
            </a:r>
            <a:endParaRPr lang="en-IN" dirty="0"/>
          </a:p>
        </p:txBody>
      </p:sp>
    </p:spTree>
    <p:extLst>
      <p:ext uri="{BB962C8B-B14F-4D97-AF65-F5344CB8AC3E}">
        <p14:creationId xmlns:p14="http://schemas.microsoft.com/office/powerpoint/2010/main" val="104163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0B99-B879-D784-1A5C-C55879CADB72}"/>
              </a:ext>
            </a:extLst>
          </p:cNvPr>
          <p:cNvSpPr>
            <a:spLocks noGrp="1"/>
          </p:cNvSpPr>
          <p:nvPr>
            <p:ph type="title"/>
          </p:nvPr>
        </p:nvSpPr>
        <p:spPr/>
        <p:txBody>
          <a:bodyPr>
            <a:normAutofit/>
          </a:bodyPr>
          <a:lstStyle/>
          <a:p>
            <a:r>
              <a:rPr lang="en-US" sz="3600" dirty="0"/>
              <a:t>Once Downloaded you will be getting the launch button</a:t>
            </a:r>
            <a:endParaRPr lang="en-IN" sz="3600" dirty="0"/>
          </a:p>
        </p:txBody>
      </p:sp>
      <p:pic>
        <p:nvPicPr>
          <p:cNvPr id="5" name="Content Placeholder 4">
            <a:extLst>
              <a:ext uri="{FF2B5EF4-FFF2-40B4-BE49-F238E27FC236}">
                <a16:creationId xmlns:a16="http://schemas.microsoft.com/office/drawing/2014/main" id="{66A4DCA4-4F32-840E-786D-442D815F0811}"/>
              </a:ext>
            </a:extLst>
          </p:cNvPr>
          <p:cNvPicPr>
            <a:picLocks noGrp="1" noChangeAspect="1"/>
          </p:cNvPicPr>
          <p:nvPr>
            <p:ph idx="1"/>
          </p:nvPr>
        </p:nvPicPr>
        <p:blipFill>
          <a:blip r:embed="rId2"/>
          <a:stretch>
            <a:fillRect/>
          </a:stretch>
        </p:blipFill>
        <p:spPr>
          <a:xfrm>
            <a:off x="1977033" y="1522711"/>
            <a:ext cx="8237934" cy="3463627"/>
          </a:xfrm>
        </p:spPr>
      </p:pic>
      <p:sp>
        <p:nvSpPr>
          <p:cNvPr id="7" name="TextBox 6">
            <a:extLst>
              <a:ext uri="{FF2B5EF4-FFF2-40B4-BE49-F238E27FC236}">
                <a16:creationId xmlns:a16="http://schemas.microsoft.com/office/drawing/2014/main" id="{7DDA1C5C-4B33-D1B7-AF85-F2E31E0E0540}"/>
              </a:ext>
            </a:extLst>
          </p:cNvPr>
          <p:cNvSpPr txBox="1"/>
          <p:nvPr/>
        </p:nvSpPr>
        <p:spPr>
          <a:xfrm>
            <a:off x="1432323" y="5150623"/>
            <a:ext cx="8597502" cy="584775"/>
          </a:xfrm>
          <a:prstGeom prst="rect">
            <a:avLst/>
          </a:prstGeom>
          <a:noFill/>
        </p:spPr>
        <p:txBody>
          <a:bodyPr wrap="square">
            <a:spAutoFit/>
          </a:bodyPr>
          <a:lstStyle/>
          <a:p>
            <a:r>
              <a:rPr lang="en-US" sz="3200" dirty="0"/>
              <a:t>Power Bi upgrades every month </a:t>
            </a:r>
            <a:endParaRPr lang="en-IN" sz="3200" dirty="0"/>
          </a:p>
        </p:txBody>
      </p:sp>
    </p:spTree>
    <p:extLst>
      <p:ext uri="{BB962C8B-B14F-4D97-AF65-F5344CB8AC3E}">
        <p14:creationId xmlns:p14="http://schemas.microsoft.com/office/powerpoint/2010/main" val="26209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A470-BC01-CBCA-1414-473A281B168C}"/>
              </a:ext>
            </a:extLst>
          </p:cNvPr>
          <p:cNvSpPr>
            <a:spLocks noGrp="1"/>
          </p:cNvSpPr>
          <p:nvPr>
            <p:ph type="title"/>
          </p:nvPr>
        </p:nvSpPr>
        <p:spPr/>
        <p:txBody>
          <a:bodyPr>
            <a:normAutofit/>
          </a:bodyPr>
          <a:lstStyle/>
          <a:p>
            <a:r>
              <a:rPr lang="en-US" sz="3200" dirty="0"/>
              <a:t>Use Preview Features (File -&gt; Options) to update Power BI</a:t>
            </a:r>
            <a:endParaRPr lang="en-IN" sz="3200" dirty="0"/>
          </a:p>
        </p:txBody>
      </p:sp>
      <p:pic>
        <p:nvPicPr>
          <p:cNvPr id="5" name="Content Placeholder 4">
            <a:extLst>
              <a:ext uri="{FF2B5EF4-FFF2-40B4-BE49-F238E27FC236}">
                <a16:creationId xmlns:a16="http://schemas.microsoft.com/office/drawing/2014/main" id="{917100A5-E302-FE60-0C07-FC237BB80327}"/>
              </a:ext>
            </a:extLst>
          </p:cNvPr>
          <p:cNvPicPr>
            <a:picLocks noGrp="1" noChangeAspect="1"/>
          </p:cNvPicPr>
          <p:nvPr>
            <p:ph idx="1"/>
          </p:nvPr>
        </p:nvPicPr>
        <p:blipFill>
          <a:blip r:embed="rId2"/>
          <a:stretch>
            <a:fillRect/>
          </a:stretch>
        </p:blipFill>
        <p:spPr>
          <a:xfrm>
            <a:off x="838201" y="1690688"/>
            <a:ext cx="9720262" cy="4802187"/>
          </a:xfrm>
        </p:spPr>
      </p:pic>
    </p:spTree>
    <p:extLst>
      <p:ext uri="{BB962C8B-B14F-4D97-AF65-F5344CB8AC3E}">
        <p14:creationId xmlns:p14="http://schemas.microsoft.com/office/powerpoint/2010/main" val="65005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24055</TotalTime>
  <Words>2231</Words>
  <Application>Microsoft Office PowerPoint</Application>
  <PresentationFormat>Widescreen</PresentationFormat>
  <Paragraphs>201</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Arial</vt:lpstr>
      <vt:lpstr>Calibri</vt:lpstr>
      <vt:lpstr>Calibri Light</vt:lpstr>
      <vt:lpstr>Office Theme</vt:lpstr>
      <vt:lpstr>  </vt:lpstr>
      <vt:lpstr>What is Power Bi?</vt:lpstr>
      <vt:lpstr>Power BI is a is a collection of components: </vt:lpstr>
      <vt:lpstr>Why Power BI? </vt:lpstr>
      <vt:lpstr>How Power BI works ? </vt:lpstr>
      <vt:lpstr>Comparison </vt:lpstr>
      <vt:lpstr>Installing Power BI </vt:lpstr>
      <vt:lpstr>Once Downloaded you will be getting the launch button</vt:lpstr>
      <vt:lpstr>Use Preview Features (File -&gt; Options) to update Power BI</vt:lpstr>
      <vt:lpstr>PowerPoint Presentation</vt:lpstr>
      <vt:lpstr>Three Steps in Power BI</vt:lpstr>
      <vt:lpstr>Basic Charts in Power BI :</vt:lpstr>
      <vt:lpstr>2. Choose the visualization − This involves selecting the chart type to be created</vt:lpstr>
      <vt:lpstr>3.Select the fields to be worked on − This involves moving the fields to the desired area</vt:lpstr>
      <vt:lpstr>– Stacked Bar Chart</vt:lpstr>
      <vt:lpstr>– Include / Exclude </vt:lpstr>
      <vt:lpstr>– Export Data from Chart  This feature allows you to export the detailed data directly from the chart</vt:lpstr>
      <vt:lpstr>Pie Chart </vt:lpstr>
      <vt:lpstr>Donut Chart</vt:lpstr>
      <vt:lpstr>Funnel Chart</vt:lpstr>
      <vt:lpstr>Ribbon Chart </vt:lpstr>
      <vt:lpstr>Map in Power BI </vt:lpstr>
      <vt:lpstr>Map in Power BI - Filed Map </vt:lpstr>
      <vt:lpstr>Map in Power BI - Map with Pie </vt:lpstr>
      <vt:lpstr>Map in Power BI - Formatting </vt:lpstr>
      <vt:lpstr>Tabular Data in Power BI - Tables</vt:lpstr>
      <vt:lpstr>Formatting Tables</vt:lpstr>
      <vt:lpstr>-Conditional Formatting</vt:lpstr>
      <vt:lpstr>Table Aggregation</vt:lpstr>
      <vt:lpstr>Tabular Data in Power BI-Matrix</vt:lpstr>
      <vt:lpstr>Matrix Hierarchies</vt:lpstr>
      <vt:lpstr>Line chart</vt:lpstr>
      <vt:lpstr>Area Chart in Power BI </vt:lpstr>
      <vt:lpstr>Combo Chart in Power BI </vt:lpstr>
      <vt:lpstr>Combo Chart in Power BI </vt:lpstr>
      <vt:lpstr>Scatter Chart in Power BI </vt:lpstr>
      <vt:lpstr>Waterfall Chart in Power BI</vt:lpstr>
      <vt:lpstr>Tree Map in Power BI</vt:lpstr>
      <vt:lpstr>Gauge Chart in Power BI</vt:lpstr>
      <vt:lpstr>Cards in Power BI</vt:lpstr>
      <vt:lpstr>Ex2 : Card with Numbers </vt:lpstr>
      <vt:lpstr>Ex3 : Card with Dynamic Text</vt:lpstr>
      <vt:lpstr>Ex4 : Card with Dates</vt:lpstr>
      <vt:lpstr>Ex5 : Card with Relative Dates</vt:lpstr>
      <vt:lpstr>Filters in Power BI :</vt:lpstr>
      <vt:lpstr>Drill through in Power BI </vt:lpstr>
      <vt:lpstr>Slicers in Power BI </vt:lpstr>
      <vt:lpstr>Slicers are the interactive filters - Numeric Slicers</vt:lpstr>
      <vt:lpstr>Slicers are the interactive filters - Date Slicers</vt:lpstr>
      <vt:lpstr>Advanced chart-</vt:lpstr>
      <vt:lpstr>Inserting Objects in Power BI </vt:lpstr>
      <vt:lpstr>Report- A Report is a combination of multiple Visuals</vt:lpstr>
      <vt:lpstr>Publishing On Power BI Service </vt:lpstr>
      <vt:lpstr>Comments, Subscribe, Share</vt:lpstr>
      <vt:lpstr>Dashboard in Power BI </vt:lpstr>
      <vt:lpstr>           ASSIGNMENT</vt:lpstr>
      <vt:lpstr>PowerPoint Presentation</vt:lpstr>
      <vt:lpstr>POWER  QUERY </vt:lpstr>
      <vt:lpstr>What is Power Query?</vt:lpstr>
      <vt:lpstr>ASSIGNMENT</vt:lpstr>
      <vt:lpstr>PowerPoint Presentation</vt:lpstr>
      <vt:lpstr>Appending Sheets in Power Query</vt:lpstr>
      <vt:lpstr>Merging Sheets in Power</vt:lpstr>
      <vt:lpstr>Columns From Example in Power Query</vt:lpstr>
      <vt:lpstr>Conditional Columns in Power Query</vt:lpstr>
      <vt:lpstr>ASSIGNMENT</vt:lpstr>
      <vt:lpstr>Auto Fill in Power Query </vt:lpstr>
      <vt:lpstr>Grouping in Power Query </vt:lpstr>
      <vt:lpstr>Transpose Data in Power Query </vt:lpstr>
      <vt:lpstr>Unpivot Data in Power Query </vt:lpstr>
      <vt:lpstr>Data type in Power Query </vt:lpstr>
      <vt:lpstr>Keep Remove Rows in Power Query </vt:lpstr>
      <vt:lpstr>Manipulating Columns in Power Query </vt:lpstr>
      <vt:lpstr>Data Modelling in Power BI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nikita.1503@outlook.com</dc:creator>
  <cp:lastModifiedBy>Nikita .</cp:lastModifiedBy>
  <cp:revision>21</cp:revision>
  <dcterms:created xsi:type="dcterms:W3CDTF">2022-05-07T14:58:25Z</dcterms:created>
  <dcterms:modified xsi:type="dcterms:W3CDTF">2022-06-07T18:18:48Z</dcterms:modified>
</cp:coreProperties>
</file>